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2" r:id="rId2"/>
    <p:sldId id="259" r:id="rId3"/>
    <p:sldId id="291" r:id="rId4"/>
    <p:sldId id="289" r:id="rId5"/>
    <p:sldId id="285" r:id="rId6"/>
    <p:sldId id="287" r:id="rId7"/>
    <p:sldId id="288" r:id="rId8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813C"/>
    <a:srgbClr val="5FC6D1"/>
    <a:srgbClr val="8FB37D"/>
    <a:srgbClr val="87CA66"/>
    <a:srgbClr val="5FC3D1"/>
    <a:srgbClr val="5AD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78E294-30DE-4C36-9C85-402F2E8A1AE9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2126A3A6-5BFE-4D2A-824F-BB9CDB606295}">
      <dgm:prSet phldrT="[Texto]"/>
      <dgm:spPr/>
      <dgm:t>
        <a:bodyPr/>
        <a:lstStyle/>
        <a:p>
          <a:r>
            <a: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Fortalecimiento de Articulación y mejorar la comunicación</a:t>
          </a:r>
          <a:endParaRPr lang="es-E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9BA464-1211-406E-A25E-7975FFC7C260}" type="parTrans" cxnId="{9DDB4C9A-29C0-4610-AA50-4EC05EBF756C}">
      <dgm:prSet/>
      <dgm:spPr/>
      <dgm:t>
        <a:bodyPr/>
        <a:lstStyle/>
        <a:p>
          <a:endParaRPr lang="es-ES"/>
        </a:p>
      </dgm:t>
    </dgm:pt>
    <dgm:pt modelId="{440CA13C-79C5-40A5-8695-AD147384AB69}" type="sibTrans" cxnId="{9DDB4C9A-29C0-4610-AA50-4EC05EBF756C}">
      <dgm:prSet/>
      <dgm:spPr/>
      <dgm:t>
        <a:bodyPr/>
        <a:lstStyle/>
        <a:p>
          <a:endParaRPr lang="es-ES"/>
        </a:p>
      </dgm:t>
    </dgm:pt>
    <dgm:pt modelId="{B6503739-BF99-48BA-B9E3-1AE6B80904F1}">
      <dgm:prSet phldrT="[Texto]" custT="1"/>
      <dgm:spPr/>
      <dgm:t>
        <a:bodyPr/>
        <a:lstStyle/>
        <a:p>
          <a:r>
            <a:rPr lang="es-BO" sz="1400" u="sng" dirty="0" smtClean="0"/>
            <a:t>Desconocimiento</a:t>
          </a:r>
          <a:r>
            <a:rPr lang="es-BO" sz="1400" dirty="0" smtClean="0"/>
            <a:t> de </a:t>
          </a:r>
          <a:r>
            <a:rPr lang="es-BO" sz="1400" u="sng" dirty="0" smtClean="0"/>
            <a:t>las funciones, procesos, prioridades y compromisos</a:t>
          </a:r>
          <a:r>
            <a:rPr lang="es-BO" sz="1400" dirty="0" smtClean="0"/>
            <a:t>, </a:t>
          </a:r>
          <a:r>
            <a:rPr lang="es-BO" sz="1400" u="sng" dirty="0" smtClean="0"/>
            <a:t>ausencia</a:t>
          </a:r>
          <a:r>
            <a:rPr lang="es-BO" sz="1400" dirty="0" smtClean="0"/>
            <a:t> de </a:t>
          </a:r>
          <a:r>
            <a:rPr lang="es-BO" sz="1400" u="sng" dirty="0" smtClean="0"/>
            <a:t>espacios eficientes de discusión técnica </a:t>
          </a:r>
          <a:endParaRPr lang="es-ES" sz="1400" u="sng" dirty="0"/>
        </a:p>
      </dgm:t>
    </dgm:pt>
    <dgm:pt modelId="{3C527AFB-8413-467F-B956-06DE806A4E16}" type="parTrans" cxnId="{1A4A5CBE-014A-4BC8-8838-06AD74D5E52E}">
      <dgm:prSet/>
      <dgm:spPr/>
      <dgm:t>
        <a:bodyPr/>
        <a:lstStyle/>
        <a:p>
          <a:endParaRPr lang="es-ES"/>
        </a:p>
      </dgm:t>
    </dgm:pt>
    <dgm:pt modelId="{5B38E95F-F93C-4C0E-80A8-B42A691B930E}" type="sibTrans" cxnId="{1A4A5CBE-014A-4BC8-8838-06AD74D5E52E}">
      <dgm:prSet/>
      <dgm:spPr/>
      <dgm:t>
        <a:bodyPr/>
        <a:lstStyle/>
        <a:p>
          <a:endParaRPr lang="es-ES"/>
        </a:p>
      </dgm:t>
    </dgm:pt>
    <dgm:pt modelId="{9D6D3540-0203-4A89-A7CF-57226561FA8F}">
      <dgm:prSet phldrT="[Texto]" custT="1"/>
      <dgm:spPr/>
      <dgm:t>
        <a:bodyPr/>
        <a:lstStyle/>
        <a:p>
          <a:r>
            <a:rPr lang="es-BO" sz="1400" dirty="0" smtClean="0"/>
            <a:t>Dificultades a la hora de </a:t>
          </a:r>
          <a:r>
            <a:rPr lang="es-BO" sz="1400" u="sng" dirty="0" smtClean="0"/>
            <a:t>hacerlo operativo </a:t>
          </a:r>
          <a:r>
            <a:rPr lang="es-BO" sz="1400" dirty="0" smtClean="0"/>
            <a:t>en los países. </a:t>
          </a:r>
          <a:r>
            <a:rPr lang="es-BO" sz="1400" u="sng" dirty="0" smtClean="0"/>
            <a:t>Subutilización de la capacidad técnica</a:t>
          </a:r>
          <a:r>
            <a:rPr lang="es-BO" sz="1400" dirty="0" smtClean="0"/>
            <a:t> de los especialistas.</a:t>
          </a:r>
          <a:endParaRPr lang="es-ES" sz="1400" dirty="0"/>
        </a:p>
      </dgm:t>
    </dgm:pt>
    <dgm:pt modelId="{0420E7AF-09CB-4BD6-A61E-4E9FE5A6FD08}" type="parTrans" cxnId="{089492D9-2F86-45D8-A4ED-159261C9EA4A}">
      <dgm:prSet/>
      <dgm:spPr/>
      <dgm:t>
        <a:bodyPr/>
        <a:lstStyle/>
        <a:p>
          <a:endParaRPr lang="es-ES"/>
        </a:p>
      </dgm:t>
    </dgm:pt>
    <dgm:pt modelId="{E465C508-E180-4392-854F-DDB9378E9E7B}" type="sibTrans" cxnId="{089492D9-2F86-45D8-A4ED-159261C9EA4A}">
      <dgm:prSet/>
      <dgm:spPr/>
      <dgm:t>
        <a:bodyPr/>
        <a:lstStyle/>
        <a:p>
          <a:endParaRPr lang="es-ES"/>
        </a:p>
      </dgm:t>
    </dgm:pt>
    <dgm:pt modelId="{1BCEC01F-7A11-4A4B-BA38-AA683BA32C3A}">
      <dgm:prSet phldrT="[Texto]"/>
      <dgm:spPr/>
      <dgm:t>
        <a:bodyPr/>
        <a:lstStyle/>
        <a:p>
          <a:r>
            <a: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Mejora en procesos de Planificación, Programación. Existe recarga y dispersión</a:t>
          </a:r>
          <a:endParaRPr lang="es-E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DBD611-FFF0-4F40-B4F2-9C83F4280B29}" type="parTrans" cxnId="{B9E5B8E8-0E86-4834-AFDF-D9F3306DB0E6}">
      <dgm:prSet/>
      <dgm:spPr/>
      <dgm:t>
        <a:bodyPr/>
        <a:lstStyle/>
        <a:p>
          <a:endParaRPr lang="es-ES"/>
        </a:p>
      </dgm:t>
    </dgm:pt>
    <dgm:pt modelId="{365D6ECA-0C10-482A-81C3-145D4004C151}" type="sibTrans" cxnId="{B9E5B8E8-0E86-4834-AFDF-D9F3306DB0E6}">
      <dgm:prSet/>
      <dgm:spPr/>
      <dgm:t>
        <a:bodyPr/>
        <a:lstStyle/>
        <a:p>
          <a:endParaRPr lang="es-ES"/>
        </a:p>
      </dgm:t>
    </dgm:pt>
    <dgm:pt modelId="{C28885DC-7647-4519-A0BB-B94286727B1A}">
      <dgm:prSet phldrT="[Texto]" custT="1"/>
      <dgm:spPr/>
      <dgm:t>
        <a:bodyPr/>
        <a:lstStyle/>
        <a:p>
          <a:r>
            <a:rPr lang="es-BO" sz="1200" dirty="0" smtClean="0"/>
            <a:t>Necesidad de </a:t>
          </a:r>
          <a:r>
            <a:rPr lang="es-BO" sz="1200" u="sng" dirty="0" smtClean="0"/>
            <a:t>mecanismos innovadores en procesos menos burocráticos</a:t>
          </a:r>
          <a:r>
            <a:rPr lang="es-BO" sz="1200" dirty="0" smtClean="0"/>
            <a:t>. Poca flexibilidad baja </a:t>
          </a:r>
          <a:r>
            <a:rPr lang="es-BO" sz="1200" u="sng" dirty="0" smtClean="0"/>
            <a:t>capacidad de respuesta -en doble vía limitada, inexistente o desconocida</a:t>
          </a:r>
          <a:r>
            <a:rPr lang="es-BO" sz="1200" dirty="0" smtClean="0"/>
            <a:t>.</a:t>
          </a:r>
          <a:endParaRPr lang="es-ES" sz="1200" dirty="0"/>
        </a:p>
      </dgm:t>
    </dgm:pt>
    <dgm:pt modelId="{E876A633-B609-4974-ABC3-D6419BF0DB0F}" type="parTrans" cxnId="{2C3F3335-C83C-4392-A0A2-5816A3CA672D}">
      <dgm:prSet/>
      <dgm:spPr/>
      <dgm:t>
        <a:bodyPr/>
        <a:lstStyle/>
        <a:p>
          <a:endParaRPr lang="es-ES"/>
        </a:p>
      </dgm:t>
    </dgm:pt>
    <dgm:pt modelId="{DBF5A109-BC77-4DCA-99A6-FDB08E8982AD}" type="sibTrans" cxnId="{2C3F3335-C83C-4392-A0A2-5816A3CA672D}">
      <dgm:prSet/>
      <dgm:spPr/>
      <dgm:t>
        <a:bodyPr/>
        <a:lstStyle/>
        <a:p>
          <a:endParaRPr lang="es-ES"/>
        </a:p>
      </dgm:t>
    </dgm:pt>
    <dgm:pt modelId="{FA18FC02-506A-4650-ABE1-709C717F56A9}">
      <dgm:prSet phldrT="[Texto]" custT="1"/>
      <dgm:spPr/>
      <dgm:t>
        <a:bodyPr/>
        <a:lstStyle/>
        <a:p>
          <a:r>
            <a:rPr lang="es-BO" sz="1200" u="sng" dirty="0" smtClean="0"/>
            <a:t>Insuficiente diálogo técnico</a:t>
          </a:r>
          <a:r>
            <a:rPr lang="es-BO" sz="1200" dirty="0" smtClean="0"/>
            <a:t>,  dispersión de la </a:t>
          </a:r>
          <a:r>
            <a:rPr lang="es-BO" sz="1200" u="sng" dirty="0" smtClean="0"/>
            <a:t>memoria técnica institucional</a:t>
          </a:r>
          <a:r>
            <a:rPr lang="es-BO" sz="1200" dirty="0" smtClean="0"/>
            <a:t>, ausencia de un “sello IICA”. Se observan </a:t>
          </a:r>
          <a:r>
            <a:rPr lang="es-BO" sz="1200" u="sng" dirty="0" smtClean="0"/>
            <a:t>diferentes procedimientos</a:t>
          </a:r>
          <a:r>
            <a:rPr lang="es-BO" sz="1200" dirty="0" smtClean="0"/>
            <a:t>; carencia </a:t>
          </a:r>
          <a:r>
            <a:rPr lang="es-BO" sz="1200" u="sng" dirty="0" smtClean="0"/>
            <a:t>de instrumentos modernos</a:t>
          </a:r>
          <a:r>
            <a:rPr lang="es-BO" sz="1200" dirty="0" smtClean="0"/>
            <a:t>; dificultades para </a:t>
          </a:r>
          <a:r>
            <a:rPr lang="es-BO" sz="1200" u="sng" dirty="0" smtClean="0"/>
            <a:t>gestionar la demanda interna y externa</a:t>
          </a:r>
          <a:r>
            <a:rPr lang="es-BO" sz="1200" dirty="0" smtClean="0"/>
            <a:t>, así como para </a:t>
          </a:r>
          <a:r>
            <a:rPr lang="es-BO" sz="1200" u="sng" dirty="0" smtClean="0"/>
            <a:t>priorizar las acciones </a:t>
          </a:r>
          <a:r>
            <a:rPr lang="es-BO" sz="1200" dirty="0" smtClean="0"/>
            <a:t>alejadas de una visión estratégica.</a:t>
          </a:r>
          <a:endParaRPr lang="es-ES" sz="1200" dirty="0"/>
        </a:p>
      </dgm:t>
    </dgm:pt>
    <dgm:pt modelId="{C55EB875-7A40-4169-87E1-D0541958EA10}" type="parTrans" cxnId="{B5C519B5-AEAE-4918-9BF3-9E3309F8FF7E}">
      <dgm:prSet/>
      <dgm:spPr/>
      <dgm:t>
        <a:bodyPr/>
        <a:lstStyle/>
        <a:p>
          <a:endParaRPr lang="es-ES"/>
        </a:p>
      </dgm:t>
    </dgm:pt>
    <dgm:pt modelId="{3FAC846F-D261-4685-9CCE-74ED6770791D}" type="sibTrans" cxnId="{B5C519B5-AEAE-4918-9BF3-9E3309F8FF7E}">
      <dgm:prSet/>
      <dgm:spPr/>
      <dgm:t>
        <a:bodyPr/>
        <a:lstStyle/>
        <a:p>
          <a:endParaRPr lang="es-ES"/>
        </a:p>
      </dgm:t>
    </dgm:pt>
    <dgm:pt modelId="{87A823A2-D6D6-4EBC-9B7C-01C01E32A6EF}">
      <dgm:prSet phldrT="[Texto]"/>
      <dgm:spPr/>
      <dgm:t>
        <a:bodyPr/>
        <a:lstStyle/>
        <a:p>
          <a:r>
            <a: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Elementos Estructurales en la Gestión de la Cooperación Técnica</a:t>
          </a:r>
          <a:endParaRPr lang="es-E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5F7736-AC1D-4BB9-B3EF-086F34F2593E}" type="parTrans" cxnId="{F3523BC4-4B09-418D-B225-7F4CB0BC299A}">
      <dgm:prSet/>
      <dgm:spPr/>
      <dgm:t>
        <a:bodyPr/>
        <a:lstStyle/>
        <a:p>
          <a:endParaRPr lang="es-ES"/>
        </a:p>
      </dgm:t>
    </dgm:pt>
    <dgm:pt modelId="{53102467-BFC7-4853-8329-9F44AE489CDC}" type="sibTrans" cxnId="{F3523BC4-4B09-418D-B225-7F4CB0BC299A}">
      <dgm:prSet/>
      <dgm:spPr/>
      <dgm:t>
        <a:bodyPr/>
        <a:lstStyle/>
        <a:p>
          <a:endParaRPr lang="es-ES"/>
        </a:p>
      </dgm:t>
    </dgm:pt>
    <dgm:pt modelId="{BE940D14-57AF-433B-89EC-6924B5A31D63}">
      <dgm:prSet phldrT="[Texto]" custT="1"/>
      <dgm:spPr/>
      <dgm:t>
        <a:bodyPr/>
        <a:lstStyle/>
        <a:p>
          <a:r>
            <a:rPr lang="es-BO" sz="1400" dirty="0" smtClean="0"/>
            <a:t>Diferencias de </a:t>
          </a:r>
          <a:r>
            <a:rPr lang="es-BO" sz="1400" u="sng" dirty="0" smtClean="0"/>
            <a:t>criterios en proceso y procedimientos, instrumentos y estrategias y abordajes conceptuales sobre Gestión de la CT</a:t>
          </a:r>
          <a:r>
            <a:rPr lang="es-BO" sz="1400" dirty="0" smtClean="0"/>
            <a:t>, a veces muy técnica y rígida </a:t>
          </a:r>
          <a:endParaRPr lang="es-ES" sz="1400" dirty="0"/>
        </a:p>
      </dgm:t>
    </dgm:pt>
    <dgm:pt modelId="{66FF6070-1E51-409B-88F9-49B52A32BA4C}" type="parTrans" cxnId="{5776C2FA-FA44-481C-8FA3-AB3E3E87E99D}">
      <dgm:prSet/>
      <dgm:spPr/>
      <dgm:t>
        <a:bodyPr/>
        <a:lstStyle/>
        <a:p>
          <a:endParaRPr lang="es-ES"/>
        </a:p>
      </dgm:t>
    </dgm:pt>
    <dgm:pt modelId="{F4582F8B-BF85-4FD9-8F87-25B68485D4B4}" type="sibTrans" cxnId="{5776C2FA-FA44-481C-8FA3-AB3E3E87E99D}">
      <dgm:prSet/>
      <dgm:spPr/>
      <dgm:t>
        <a:bodyPr/>
        <a:lstStyle/>
        <a:p>
          <a:endParaRPr lang="es-ES"/>
        </a:p>
      </dgm:t>
    </dgm:pt>
    <dgm:pt modelId="{36BB221D-F7B7-42BD-872C-CD7115C5C8A2}">
      <dgm:prSet phldrT="[Texto]" custT="1"/>
      <dgm:spPr/>
      <dgm:t>
        <a:bodyPr/>
        <a:lstStyle/>
        <a:p>
          <a:r>
            <a:rPr lang="es-BO" sz="1400" dirty="0" smtClean="0"/>
            <a:t>Focalización de </a:t>
          </a:r>
          <a:r>
            <a:rPr lang="es-BO" sz="1400" u="sng" dirty="0" smtClean="0"/>
            <a:t>la oferta técnica hacia los sectores institucionales oficiales. Descoordinación de agendas, unidades y equipos de trabajo</a:t>
          </a:r>
          <a:r>
            <a:rPr lang="es-BO" sz="1400" dirty="0" smtClean="0"/>
            <a:t>; y limitado seguimiento, evaluación y gestión del conocimiento </a:t>
          </a:r>
          <a:endParaRPr lang="es-ES" sz="1400" dirty="0"/>
        </a:p>
      </dgm:t>
    </dgm:pt>
    <dgm:pt modelId="{F9B1FA63-5809-493C-95A9-C98589CDDB76}" type="parTrans" cxnId="{7D35C8FA-FC57-4660-A353-E38F411DF93B}">
      <dgm:prSet/>
      <dgm:spPr/>
      <dgm:t>
        <a:bodyPr/>
        <a:lstStyle/>
        <a:p>
          <a:endParaRPr lang="es-ES"/>
        </a:p>
      </dgm:t>
    </dgm:pt>
    <dgm:pt modelId="{7A462C81-D18C-47A1-8189-191831311E9F}" type="sibTrans" cxnId="{7D35C8FA-FC57-4660-A353-E38F411DF93B}">
      <dgm:prSet/>
      <dgm:spPr/>
      <dgm:t>
        <a:bodyPr/>
        <a:lstStyle/>
        <a:p>
          <a:endParaRPr lang="es-ES"/>
        </a:p>
      </dgm:t>
    </dgm:pt>
    <dgm:pt modelId="{B6390654-324E-4398-9ECA-74E330B33236}" type="pres">
      <dgm:prSet presAssocID="{9378E294-30DE-4C36-9C85-402F2E8A1AE9}" presName="Name0" presStyleCnt="0">
        <dgm:presLayoutVars>
          <dgm:dir/>
          <dgm:animLvl val="lvl"/>
          <dgm:resizeHandles val="exact"/>
        </dgm:presLayoutVars>
      </dgm:prSet>
      <dgm:spPr/>
    </dgm:pt>
    <dgm:pt modelId="{B6776734-0D6D-4CE9-88C4-D4F6BD4274E5}" type="pres">
      <dgm:prSet presAssocID="{2126A3A6-5BFE-4D2A-824F-BB9CDB606295}" presName="linNode" presStyleCnt="0"/>
      <dgm:spPr/>
    </dgm:pt>
    <dgm:pt modelId="{35A8D27C-5091-4A9A-B456-BF5A027335BE}" type="pres">
      <dgm:prSet presAssocID="{2126A3A6-5BFE-4D2A-824F-BB9CDB606295}" presName="parentText" presStyleLbl="node1" presStyleIdx="0" presStyleCnt="3" custScaleX="6977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CB1B04-2CF2-44A9-A7B1-E745A2ECE9D3}" type="pres">
      <dgm:prSet presAssocID="{2126A3A6-5BFE-4D2A-824F-BB9CDB606295}" presName="descendantText" presStyleLbl="alignAccFollowNode1" presStyleIdx="0" presStyleCnt="3" custScaleX="1193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4523F2-5897-4941-B3E7-DD97BAAA4E74}" type="pres">
      <dgm:prSet presAssocID="{440CA13C-79C5-40A5-8695-AD147384AB69}" presName="sp" presStyleCnt="0"/>
      <dgm:spPr/>
    </dgm:pt>
    <dgm:pt modelId="{F0B55254-CB0B-4291-98E7-DBE50E71BCCF}" type="pres">
      <dgm:prSet presAssocID="{1BCEC01F-7A11-4A4B-BA38-AA683BA32C3A}" presName="linNode" presStyleCnt="0"/>
      <dgm:spPr/>
    </dgm:pt>
    <dgm:pt modelId="{66CDC734-7C68-41C1-A243-E6D9BBA1FFF3}" type="pres">
      <dgm:prSet presAssocID="{1BCEC01F-7A11-4A4B-BA38-AA683BA32C3A}" presName="parentText" presStyleLbl="node1" presStyleIdx="1" presStyleCnt="3" custScaleX="10631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F014CF-4794-4449-9C0B-52AF4A613CA5}" type="pres">
      <dgm:prSet presAssocID="{1BCEC01F-7A11-4A4B-BA38-AA683BA32C3A}" presName="descendantText" presStyleLbl="alignAccFollowNode1" presStyleIdx="1" presStyleCnt="3" custScaleX="168311" custLinFactNeighborX="16607" custLinFactNeighborY="-130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A3D34F-EEA4-4878-B2FF-60B0114D283F}" type="pres">
      <dgm:prSet presAssocID="{365D6ECA-0C10-482A-81C3-145D4004C151}" presName="sp" presStyleCnt="0"/>
      <dgm:spPr/>
    </dgm:pt>
    <dgm:pt modelId="{E4C71D16-042A-4C92-B496-93AD556E09CD}" type="pres">
      <dgm:prSet presAssocID="{87A823A2-D6D6-4EBC-9B7C-01C01E32A6EF}" presName="linNode" presStyleCnt="0"/>
      <dgm:spPr/>
    </dgm:pt>
    <dgm:pt modelId="{9B52312A-F95E-4924-B458-F5AD2D070506}" type="pres">
      <dgm:prSet presAssocID="{87A823A2-D6D6-4EBC-9B7C-01C01E32A6EF}" presName="parentText" presStyleLbl="node1" presStyleIdx="2" presStyleCnt="3" custScaleX="8054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3EC62C-F62B-492B-9CF5-D59CB8FD911E}" type="pres">
      <dgm:prSet presAssocID="{87A823A2-D6D6-4EBC-9B7C-01C01E32A6EF}" presName="descendantText" presStyleLbl="alignAccFollowNode1" presStyleIdx="2" presStyleCnt="3" custScaleX="13646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183D46D-82FA-4844-B781-F21E1688CC31}" type="presOf" srcId="{2126A3A6-5BFE-4D2A-824F-BB9CDB606295}" destId="{35A8D27C-5091-4A9A-B456-BF5A027335BE}" srcOrd="0" destOrd="0" presId="urn:microsoft.com/office/officeart/2005/8/layout/vList5"/>
    <dgm:cxn modelId="{9DDB4C9A-29C0-4610-AA50-4EC05EBF756C}" srcId="{9378E294-30DE-4C36-9C85-402F2E8A1AE9}" destId="{2126A3A6-5BFE-4D2A-824F-BB9CDB606295}" srcOrd="0" destOrd="0" parTransId="{CF9BA464-1211-406E-A25E-7975FFC7C260}" sibTransId="{440CA13C-79C5-40A5-8695-AD147384AB69}"/>
    <dgm:cxn modelId="{ADBD2A04-A89A-452D-B803-F67E3298469B}" type="presOf" srcId="{FA18FC02-506A-4650-ABE1-709C717F56A9}" destId="{8FF014CF-4794-4449-9C0B-52AF4A613CA5}" srcOrd="0" destOrd="1" presId="urn:microsoft.com/office/officeart/2005/8/layout/vList5"/>
    <dgm:cxn modelId="{7F22B2B4-CE36-4680-B5FF-BF6A4C8FE207}" type="presOf" srcId="{BE940D14-57AF-433B-89EC-6924B5A31D63}" destId="{D43EC62C-F62B-492B-9CF5-D59CB8FD911E}" srcOrd="0" destOrd="0" presId="urn:microsoft.com/office/officeart/2005/8/layout/vList5"/>
    <dgm:cxn modelId="{721B4A8F-9E20-41AE-B9D3-03BFFFE14E78}" type="presOf" srcId="{1BCEC01F-7A11-4A4B-BA38-AA683BA32C3A}" destId="{66CDC734-7C68-41C1-A243-E6D9BBA1FFF3}" srcOrd="0" destOrd="0" presId="urn:microsoft.com/office/officeart/2005/8/layout/vList5"/>
    <dgm:cxn modelId="{6B6639D0-0E39-4A8D-8C55-27A14A75F6C8}" type="presOf" srcId="{C28885DC-7647-4519-A0BB-B94286727B1A}" destId="{8FF014CF-4794-4449-9C0B-52AF4A613CA5}" srcOrd="0" destOrd="0" presId="urn:microsoft.com/office/officeart/2005/8/layout/vList5"/>
    <dgm:cxn modelId="{7D35C8FA-FC57-4660-A353-E38F411DF93B}" srcId="{87A823A2-D6D6-4EBC-9B7C-01C01E32A6EF}" destId="{36BB221D-F7B7-42BD-872C-CD7115C5C8A2}" srcOrd="1" destOrd="0" parTransId="{F9B1FA63-5809-493C-95A9-C98589CDDB76}" sibTransId="{7A462C81-D18C-47A1-8189-191831311E9F}"/>
    <dgm:cxn modelId="{2C3F3335-C83C-4392-A0A2-5816A3CA672D}" srcId="{1BCEC01F-7A11-4A4B-BA38-AA683BA32C3A}" destId="{C28885DC-7647-4519-A0BB-B94286727B1A}" srcOrd="0" destOrd="0" parTransId="{E876A633-B609-4974-ABC3-D6419BF0DB0F}" sibTransId="{DBF5A109-BC77-4DCA-99A6-FDB08E8982AD}"/>
    <dgm:cxn modelId="{1A4A5CBE-014A-4BC8-8838-06AD74D5E52E}" srcId="{2126A3A6-5BFE-4D2A-824F-BB9CDB606295}" destId="{B6503739-BF99-48BA-B9E3-1AE6B80904F1}" srcOrd="0" destOrd="0" parTransId="{3C527AFB-8413-467F-B956-06DE806A4E16}" sibTransId="{5B38E95F-F93C-4C0E-80A8-B42A691B930E}"/>
    <dgm:cxn modelId="{1FD04661-F395-42C9-A522-5F8A5AB9A3B6}" type="presOf" srcId="{B6503739-BF99-48BA-B9E3-1AE6B80904F1}" destId="{8ACB1B04-2CF2-44A9-A7B1-E745A2ECE9D3}" srcOrd="0" destOrd="0" presId="urn:microsoft.com/office/officeart/2005/8/layout/vList5"/>
    <dgm:cxn modelId="{089492D9-2F86-45D8-A4ED-159261C9EA4A}" srcId="{2126A3A6-5BFE-4D2A-824F-BB9CDB606295}" destId="{9D6D3540-0203-4A89-A7CF-57226561FA8F}" srcOrd="1" destOrd="0" parTransId="{0420E7AF-09CB-4BD6-A61E-4E9FE5A6FD08}" sibTransId="{E465C508-E180-4392-854F-DDB9378E9E7B}"/>
    <dgm:cxn modelId="{5776C2FA-FA44-481C-8FA3-AB3E3E87E99D}" srcId="{87A823A2-D6D6-4EBC-9B7C-01C01E32A6EF}" destId="{BE940D14-57AF-433B-89EC-6924B5A31D63}" srcOrd="0" destOrd="0" parTransId="{66FF6070-1E51-409B-88F9-49B52A32BA4C}" sibTransId="{F4582F8B-BF85-4FD9-8F87-25B68485D4B4}"/>
    <dgm:cxn modelId="{B9E5B8E8-0E86-4834-AFDF-D9F3306DB0E6}" srcId="{9378E294-30DE-4C36-9C85-402F2E8A1AE9}" destId="{1BCEC01F-7A11-4A4B-BA38-AA683BA32C3A}" srcOrd="1" destOrd="0" parTransId="{5EDBD611-FFF0-4F40-B4F2-9C83F4280B29}" sibTransId="{365D6ECA-0C10-482A-81C3-145D4004C151}"/>
    <dgm:cxn modelId="{F933EE9B-3205-4B88-8357-D076D86AF35F}" type="presOf" srcId="{87A823A2-D6D6-4EBC-9B7C-01C01E32A6EF}" destId="{9B52312A-F95E-4924-B458-F5AD2D070506}" srcOrd="0" destOrd="0" presId="urn:microsoft.com/office/officeart/2005/8/layout/vList5"/>
    <dgm:cxn modelId="{F3523BC4-4B09-418D-B225-7F4CB0BC299A}" srcId="{9378E294-30DE-4C36-9C85-402F2E8A1AE9}" destId="{87A823A2-D6D6-4EBC-9B7C-01C01E32A6EF}" srcOrd="2" destOrd="0" parTransId="{265F7736-AC1D-4BB9-B3EF-086F34F2593E}" sibTransId="{53102467-BFC7-4853-8329-9F44AE489CDC}"/>
    <dgm:cxn modelId="{EFFCF08A-D7EE-49D0-81E5-1008FEF8FD59}" type="presOf" srcId="{9378E294-30DE-4C36-9C85-402F2E8A1AE9}" destId="{B6390654-324E-4398-9ECA-74E330B33236}" srcOrd="0" destOrd="0" presId="urn:microsoft.com/office/officeart/2005/8/layout/vList5"/>
    <dgm:cxn modelId="{B5C519B5-AEAE-4918-9BF3-9E3309F8FF7E}" srcId="{1BCEC01F-7A11-4A4B-BA38-AA683BA32C3A}" destId="{FA18FC02-506A-4650-ABE1-709C717F56A9}" srcOrd="1" destOrd="0" parTransId="{C55EB875-7A40-4169-87E1-D0541958EA10}" sibTransId="{3FAC846F-D261-4685-9CCE-74ED6770791D}"/>
    <dgm:cxn modelId="{857B44F4-9E1D-417B-898B-2E1675B6F44F}" type="presOf" srcId="{36BB221D-F7B7-42BD-872C-CD7115C5C8A2}" destId="{D43EC62C-F62B-492B-9CF5-D59CB8FD911E}" srcOrd="0" destOrd="1" presId="urn:microsoft.com/office/officeart/2005/8/layout/vList5"/>
    <dgm:cxn modelId="{D4042E82-940D-4FF3-A3BD-6565892496F1}" type="presOf" srcId="{9D6D3540-0203-4A89-A7CF-57226561FA8F}" destId="{8ACB1B04-2CF2-44A9-A7B1-E745A2ECE9D3}" srcOrd="0" destOrd="1" presId="urn:microsoft.com/office/officeart/2005/8/layout/vList5"/>
    <dgm:cxn modelId="{31E18116-C778-40D0-A43D-32FE833E24F3}" type="presParOf" srcId="{B6390654-324E-4398-9ECA-74E330B33236}" destId="{B6776734-0D6D-4CE9-88C4-D4F6BD4274E5}" srcOrd="0" destOrd="0" presId="urn:microsoft.com/office/officeart/2005/8/layout/vList5"/>
    <dgm:cxn modelId="{03353C7A-C7E4-4BED-85E5-BE95A09B68F2}" type="presParOf" srcId="{B6776734-0D6D-4CE9-88C4-D4F6BD4274E5}" destId="{35A8D27C-5091-4A9A-B456-BF5A027335BE}" srcOrd="0" destOrd="0" presId="urn:microsoft.com/office/officeart/2005/8/layout/vList5"/>
    <dgm:cxn modelId="{26D6F21D-E622-4987-AF37-357765822878}" type="presParOf" srcId="{B6776734-0D6D-4CE9-88C4-D4F6BD4274E5}" destId="{8ACB1B04-2CF2-44A9-A7B1-E745A2ECE9D3}" srcOrd="1" destOrd="0" presId="urn:microsoft.com/office/officeart/2005/8/layout/vList5"/>
    <dgm:cxn modelId="{01F4105A-363E-41EC-8ADD-F5D9C66395DA}" type="presParOf" srcId="{B6390654-324E-4398-9ECA-74E330B33236}" destId="{354523F2-5897-4941-B3E7-DD97BAAA4E74}" srcOrd="1" destOrd="0" presId="urn:microsoft.com/office/officeart/2005/8/layout/vList5"/>
    <dgm:cxn modelId="{FF4E4348-4EF0-4BA7-9BEE-0EADE0598735}" type="presParOf" srcId="{B6390654-324E-4398-9ECA-74E330B33236}" destId="{F0B55254-CB0B-4291-98E7-DBE50E71BCCF}" srcOrd="2" destOrd="0" presId="urn:microsoft.com/office/officeart/2005/8/layout/vList5"/>
    <dgm:cxn modelId="{6B5CE2A1-9E82-46D0-8363-84BAB882645C}" type="presParOf" srcId="{F0B55254-CB0B-4291-98E7-DBE50E71BCCF}" destId="{66CDC734-7C68-41C1-A243-E6D9BBA1FFF3}" srcOrd="0" destOrd="0" presId="urn:microsoft.com/office/officeart/2005/8/layout/vList5"/>
    <dgm:cxn modelId="{6CBDE2B0-D9C1-4C58-B735-2E1F581BE240}" type="presParOf" srcId="{F0B55254-CB0B-4291-98E7-DBE50E71BCCF}" destId="{8FF014CF-4794-4449-9C0B-52AF4A613CA5}" srcOrd="1" destOrd="0" presId="urn:microsoft.com/office/officeart/2005/8/layout/vList5"/>
    <dgm:cxn modelId="{BC7F0DD7-3CA1-4377-8E80-5CE59CF9AA3A}" type="presParOf" srcId="{B6390654-324E-4398-9ECA-74E330B33236}" destId="{DAA3D34F-EEA4-4878-B2FF-60B0114D283F}" srcOrd="3" destOrd="0" presId="urn:microsoft.com/office/officeart/2005/8/layout/vList5"/>
    <dgm:cxn modelId="{76859BF2-74C5-4602-8C8C-46C7731C8D93}" type="presParOf" srcId="{B6390654-324E-4398-9ECA-74E330B33236}" destId="{E4C71D16-042A-4C92-B496-93AD556E09CD}" srcOrd="4" destOrd="0" presId="urn:microsoft.com/office/officeart/2005/8/layout/vList5"/>
    <dgm:cxn modelId="{9C8311D2-8057-4155-88CC-54958BCFFE4E}" type="presParOf" srcId="{E4C71D16-042A-4C92-B496-93AD556E09CD}" destId="{9B52312A-F95E-4924-B458-F5AD2D070506}" srcOrd="0" destOrd="0" presId="urn:microsoft.com/office/officeart/2005/8/layout/vList5"/>
    <dgm:cxn modelId="{90741C7A-BBAB-4DD7-B0C4-0E70C642CED7}" type="presParOf" srcId="{E4C71D16-042A-4C92-B496-93AD556E09CD}" destId="{D43EC62C-F62B-492B-9CF5-D59CB8FD911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CB1B04-2CF2-44A9-A7B1-E745A2ECE9D3}">
      <dsp:nvSpPr>
        <dsp:cNvPr id="0" name=""/>
        <dsp:cNvSpPr/>
      </dsp:nvSpPr>
      <dsp:spPr>
        <a:xfrm rot="5400000">
          <a:off x="4939692" y="-2515747"/>
          <a:ext cx="1423987" cy="6816873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BO" sz="1400" u="sng" kern="1200" dirty="0" smtClean="0"/>
            <a:t>Desconocimiento</a:t>
          </a:r>
          <a:r>
            <a:rPr lang="es-BO" sz="1400" kern="1200" dirty="0" smtClean="0"/>
            <a:t> de </a:t>
          </a:r>
          <a:r>
            <a:rPr lang="es-BO" sz="1400" u="sng" kern="1200" dirty="0" smtClean="0"/>
            <a:t>las funciones, procesos, prioridades y compromisos</a:t>
          </a:r>
          <a:r>
            <a:rPr lang="es-BO" sz="1400" kern="1200" dirty="0" smtClean="0"/>
            <a:t>, </a:t>
          </a:r>
          <a:r>
            <a:rPr lang="es-BO" sz="1400" u="sng" kern="1200" dirty="0" smtClean="0"/>
            <a:t>ausencia</a:t>
          </a:r>
          <a:r>
            <a:rPr lang="es-BO" sz="1400" kern="1200" dirty="0" smtClean="0"/>
            <a:t> de </a:t>
          </a:r>
          <a:r>
            <a:rPr lang="es-BO" sz="1400" u="sng" kern="1200" dirty="0" smtClean="0"/>
            <a:t>espacios eficientes de discusión técnica </a:t>
          </a:r>
          <a:endParaRPr lang="es-ES" sz="1400" u="sng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BO" sz="1400" kern="1200" dirty="0" smtClean="0"/>
            <a:t>Dificultades a la hora de </a:t>
          </a:r>
          <a:r>
            <a:rPr lang="es-BO" sz="1400" u="sng" kern="1200" dirty="0" smtClean="0"/>
            <a:t>hacerlo operativo </a:t>
          </a:r>
          <a:r>
            <a:rPr lang="es-BO" sz="1400" kern="1200" dirty="0" smtClean="0"/>
            <a:t>en los países. </a:t>
          </a:r>
          <a:r>
            <a:rPr lang="es-BO" sz="1400" u="sng" kern="1200" dirty="0" smtClean="0"/>
            <a:t>Subutilización de la capacidad técnica</a:t>
          </a:r>
          <a:r>
            <a:rPr lang="es-BO" sz="1400" kern="1200" dirty="0" smtClean="0"/>
            <a:t> de los especialistas.</a:t>
          </a:r>
          <a:endParaRPr lang="es-ES" sz="1400" kern="1200" dirty="0"/>
        </a:p>
      </dsp:txBody>
      <dsp:txXfrm rot="-5400000">
        <a:off x="2243250" y="250208"/>
        <a:ext cx="6747360" cy="1284961"/>
      </dsp:txXfrm>
    </dsp:sp>
    <dsp:sp modelId="{35A8D27C-5091-4A9A-B456-BF5A027335BE}">
      <dsp:nvSpPr>
        <dsp:cNvPr id="0" name=""/>
        <dsp:cNvSpPr/>
      </dsp:nvSpPr>
      <dsp:spPr>
        <a:xfrm>
          <a:off x="749" y="2696"/>
          <a:ext cx="2242499" cy="177998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Fortalecimiento de Articulación y mejorar la comunicación</a:t>
          </a:r>
          <a:endParaRPr lang="es-ES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7641" y="89588"/>
        <a:ext cx="2068715" cy="1606200"/>
      </dsp:txXfrm>
    </dsp:sp>
    <dsp:sp modelId="{8FF014CF-4794-4449-9C0B-52AF4A613CA5}">
      <dsp:nvSpPr>
        <dsp:cNvPr id="0" name=""/>
        <dsp:cNvSpPr/>
      </dsp:nvSpPr>
      <dsp:spPr>
        <a:xfrm rot="5400000">
          <a:off x="5008077" y="-597753"/>
          <a:ext cx="1423987" cy="6681600"/>
        </a:xfrm>
        <a:prstGeom prst="round2SameRect">
          <a:avLst/>
        </a:prstGeom>
        <a:solidFill>
          <a:schemeClr val="accent4">
            <a:tint val="40000"/>
            <a:alpha val="90000"/>
            <a:hueOff val="5756959"/>
            <a:satOff val="-30630"/>
            <a:lumOff val="-1745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5756959"/>
              <a:satOff val="-30630"/>
              <a:lumOff val="-17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BO" sz="1200" kern="1200" dirty="0" smtClean="0"/>
            <a:t>Necesidad de </a:t>
          </a:r>
          <a:r>
            <a:rPr lang="es-BO" sz="1200" u="sng" kern="1200" dirty="0" smtClean="0"/>
            <a:t>mecanismos innovadores en procesos menos burocráticos</a:t>
          </a:r>
          <a:r>
            <a:rPr lang="es-BO" sz="1200" kern="1200" dirty="0" smtClean="0"/>
            <a:t>. Poca flexibilidad baja </a:t>
          </a:r>
          <a:r>
            <a:rPr lang="es-BO" sz="1200" u="sng" kern="1200" dirty="0" smtClean="0"/>
            <a:t>capacidad de respuesta -en doble vía limitada, inexistente o desconocida</a:t>
          </a:r>
          <a:r>
            <a:rPr lang="es-BO" sz="1200" kern="1200" dirty="0" smtClean="0"/>
            <a:t>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BO" sz="1200" u="sng" kern="1200" dirty="0" smtClean="0"/>
            <a:t>Insuficiente diálogo técnico</a:t>
          </a:r>
          <a:r>
            <a:rPr lang="es-BO" sz="1200" kern="1200" dirty="0" smtClean="0"/>
            <a:t>,  dispersión de la </a:t>
          </a:r>
          <a:r>
            <a:rPr lang="es-BO" sz="1200" u="sng" kern="1200" dirty="0" smtClean="0"/>
            <a:t>memoria técnica institucional</a:t>
          </a:r>
          <a:r>
            <a:rPr lang="es-BO" sz="1200" kern="1200" dirty="0" smtClean="0"/>
            <a:t>, ausencia de un “sello IICA”. Se observan </a:t>
          </a:r>
          <a:r>
            <a:rPr lang="es-BO" sz="1200" u="sng" kern="1200" dirty="0" smtClean="0"/>
            <a:t>diferentes procedimientos</a:t>
          </a:r>
          <a:r>
            <a:rPr lang="es-BO" sz="1200" kern="1200" dirty="0" smtClean="0"/>
            <a:t>; carencia </a:t>
          </a:r>
          <a:r>
            <a:rPr lang="es-BO" sz="1200" u="sng" kern="1200" dirty="0" smtClean="0"/>
            <a:t>de instrumentos modernos</a:t>
          </a:r>
          <a:r>
            <a:rPr lang="es-BO" sz="1200" kern="1200" dirty="0" smtClean="0"/>
            <a:t>; dificultades para </a:t>
          </a:r>
          <a:r>
            <a:rPr lang="es-BO" sz="1200" u="sng" kern="1200" dirty="0" smtClean="0"/>
            <a:t>gestionar la demanda interna y externa</a:t>
          </a:r>
          <a:r>
            <a:rPr lang="es-BO" sz="1200" kern="1200" dirty="0" smtClean="0"/>
            <a:t>, así como para </a:t>
          </a:r>
          <a:r>
            <a:rPr lang="es-BO" sz="1200" u="sng" kern="1200" dirty="0" smtClean="0"/>
            <a:t>priorizar las acciones </a:t>
          </a:r>
          <a:r>
            <a:rPr lang="es-BO" sz="1200" kern="1200" dirty="0" smtClean="0"/>
            <a:t>alejadas de una visión estratégica.</a:t>
          </a:r>
          <a:endParaRPr lang="es-ES" sz="1200" kern="1200" dirty="0"/>
        </a:p>
      </dsp:txBody>
      <dsp:txXfrm rot="-5400000">
        <a:off x="2379271" y="2100566"/>
        <a:ext cx="6612087" cy="1284961"/>
      </dsp:txXfrm>
    </dsp:sp>
    <dsp:sp modelId="{66CDC734-7C68-41C1-A243-E6D9BBA1FFF3}">
      <dsp:nvSpPr>
        <dsp:cNvPr id="0" name=""/>
        <dsp:cNvSpPr/>
      </dsp:nvSpPr>
      <dsp:spPr>
        <a:xfrm>
          <a:off x="749" y="1871680"/>
          <a:ext cx="2374023" cy="1779984"/>
        </a:xfrm>
        <a:prstGeom prst="roundRect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Mejora en procesos de Planificación, Programación. Existe recarga y dispersión</a:t>
          </a:r>
          <a:endParaRPr lang="es-ES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7641" y="1958572"/>
        <a:ext cx="2200239" cy="1606200"/>
      </dsp:txXfrm>
    </dsp:sp>
    <dsp:sp modelId="{D43EC62C-F62B-492B-9CF5-D59CB8FD911E}">
      <dsp:nvSpPr>
        <dsp:cNvPr id="0" name=""/>
        <dsp:cNvSpPr/>
      </dsp:nvSpPr>
      <dsp:spPr>
        <a:xfrm rot="5400000">
          <a:off x="4946761" y="1230353"/>
          <a:ext cx="1423987" cy="6800605"/>
        </a:xfrm>
        <a:prstGeom prst="round2SameRect">
          <a:avLst/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BO" sz="1400" kern="1200" dirty="0" smtClean="0"/>
            <a:t>Diferencias de </a:t>
          </a:r>
          <a:r>
            <a:rPr lang="es-BO" sz="1400" u="sng" kern="1200" dirty="0" smtClean="0"/>
            <a:t>criterios en proceso y procedimientos, instrumentos y estrategias y abordajes conceptuales sobre Gestión de la CT</a:t>
          </a:r>
          <a:r>
            <a:rPr lang="es-BO" sz="1400" kern="1200" dirty="0" smtClean="0"/>
            <a:t>, a veces muy técnica y rígida 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BO" sz="1400" kern="1200" dirty="0" smtClean="0"/>
            <a:t>Focalización de </a:t>
          </a:r>
          <a:r>
            <a:rPr lang="es-BO" sz="1400" u="sng" kern="1200" dirty="0" smtClean="0"/>
            <a:t>la oferta técnica hacia los sectores institucionales oficiales. Descoordinación de agendas, unidades y equipos de trabajo</a:t>
          </a:r>
          <a:r>
            <a:rPr lang="es-BO" sz="1400" kern="1200" dirty="0" smtClean="0"/>
            <a:t>; y limitado seguimiento, evaluación y gestión del conocimiento </a:t>
          </a:r>
          <a:endParaRPr lang="es-ES" sz="1400" kern="1200" dirty="0"/>
        </a:p>
      </dsp:txBody>
      <dsp:txXfrm rot="-5400000">
        <a:off x="2258453" y="3988175"/>
        <a:ext cx="6731092" cy="1284961"/>
      </dsp:txXfrm>
    </dsp:sp>
    <dsp:sp modelId="{9B52312A-F95E-4924-B458-F5AD2D070506}">
      <dsp:nvSpPr>
        <dsp:cNvPr id="0" name=""/>
        <dsp:cNvSpPr/>
      </dsp:nvSpPr>
      <dsp:spPr>
        <a:xfrm>
          <a:off x="749" y="3740664"/>
          <a:ext cx="2257703" cy="1779984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Elementos Estructurales en la Gestión de la Cooperación Técnica</a:t>
          </a:r>
          <a:endParaRPr lang="es-ES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7641" y="3827556"/>
        <a:ext cx="2083919" cy="1606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7B168-0345-4602-9C07-257FD7DD99DD}" type="datetimeFigureOut">
              <a:rPr lang="es-CR" smtClean="0"/>
              <a:t>8/8/2019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46ED0-9841-44D1-82AF-1A6CF159D8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4705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F428-9581-4EA7-915C-D6B174F5F312}" type="datetimeFigureOut">
              <a:rPr lang="es-CR" smtClean="0"/>
              <a:t>8/8/2019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B1D-FC2E-40C9-A2E3-57774356FA2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989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F428-9581-4EA7-915C-D6B174F5F312}" type="datetimeFigureOut">
              <a:rPr lang="es-CR" smtClean="0"/>
              <a:t>8/8/2019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B1D-FC2E-40C9-A2E3-57774356FA2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1984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F428-9581-4EA7-915C-D6B174F5F312}" type="datetimeFigureOut">
              <a:rPr lang="es-CR" smtClean="0"/>
              <a:t>8/8/2019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B1D-FC2E-40C9-A2E3-57774356FA2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93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F428-9581-4EA7-915C-D6B174F5F312}" type="datetimeFigureOut">
              <a:rPr lang="es-CR" smtClean="0"/>
              <a:t>8/8/2019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B1D-FC2E-40C9-A2E3-57774356FA2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1894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F428-9581-4EA7-915C-D6B174F5F312}" type="datetimeFigureOut">
              <a:rPr lang="es-CR" smtClean="0"/>
              <a:t>8/8/2019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B1D-FC2E-40C9-A2E3-57774356FA2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65681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F428-9581-4EA7-915C-D6B174F5F312}" type="datetimeFigureOut">
              <a:rPr lang="es-CR" smtClean="0"/>
              <a:t>8/8/2019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B1D-FC2E-40C9-A2E3-57774356FA2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4459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F428-9581-4EA7-915C-D6B174F5F312}" type="datetimeFigureOut">
              <a:rPr lang="es-CR" smtClean="0"/>
              <a:t>8/8/2019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B1D-FC2E-40C9-A2E3-57774356FA2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985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F428-9581-4EA7-915C-D6B174F5F312}" type="datetimeFigureOut">
              <a:rPr lang="es-CR" smtClean="0"/>
              <a:t>8/8/2019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B1D-FC2E-40C9-A2E3-57774356FA2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2697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F428-9581-4EA7-915C-D6B174F5F312}" type="datetimeFigureOut">
              <a:rPr lang="es-CR" smtClean="0"/>
              <a:t>8/8/2019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B1D-FC2E-40C9-A2E3-57774356FA2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6694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F428-9581-4EA7-915C-D6B174F5F312}" type="datetimeFigureOut">
              <a:rPr lang="es-CR" smtClean="0"/>
              <a:t>8/8/2019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B1D-FC2E-40C9-A2E3-57774356FA2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4475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F428-9581-4EA7-915C-D6B174F5F312}" type="datetimeFigureOut">
              <a:rPr lang="es-CR" smtClean="0"/>
              <a:t>8/8/2019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B1D-FC2E-40C9-A2E3-57774356FA2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1402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4F428-9581-4EA7-915C-D6B174F5F312}" type="datetimeFigureOut">
              <a:rPr lang="es-CR" smtClean="0"/>
              <a:t>8/8/2019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61B1D-FC2E-40C9-A2E3-57774356FA2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787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9576" y="1008492"/>
            <a:ext cx="7772400" cy="1751501"/>
          </a:xfrm>
        </p:spPr>
        <p:txBody>
          <a:bodyPr>
            <a:normAutofit fontScale="90000"/>
          </a:bodyPr>
          <a:lstStyle/>
          <a:p>
            <a:r>
              <a:rPr lang="es-ES" sz="44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Semana de la Cooperación </a:t>
            </a:r>
            <a:r>
              <a:rPr lang="es-ES" sz="44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Técnica</a:t>
            </a:r>
            <a:br>
              <a:rPr lang="es-ES" sz="44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" sz="4400" b="1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Resultados agregados Región Andina</a:t>
            </a:r>
            <a:endParaRPr lang="es-C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09059" y="5650142"/>
            <a:ext cx="1807375" cy="317598"/>
          </a:xfrm>
        </p:spPr>
        <p:txBody>
          <a:bodyPr>
            <a:normAutofit fontScale="92500" lnSpcReduction="10000"/>
          </a:bodyPr>
          <a:lstStyle/>
          <a:p>
            <a:r>
              <a:rPr lang="es-CR" sz="1800" dirty="0" smtClean="0">
                <a:solidFill>
                  <a:srgbClr val="00B0F0"/>
                </a:solidFill>
              </a:rPr>
              <a:t>08 </a:t>
            </a:r>
            <a:r>
              <a:rPr lang="es-CR" sz="1800" dirty="0" smtClean="0">
                <a:solidFill>
                  <a:srgbClr val="00B0F0"/>
                </a:solidFill>
              </a:rPr>
              <a:t>de agosto 2019</a:t>
            </a:r>
            <a:endParaRPr lang="es-CR" sz="1800" dirty="0">
              <a:solidFill>
                <a:srgbClr val="00B0F0"/>
              </a:solidFill>
            </a:endParaRPr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10" b="4713"/>
          <a:stretch/>
        </p:blipFill>
        <p:spPr bwMode="auto">
          <a:xfrm>
            <a:off x="2280485" y="3184261"/>
            <a:ext cx="4470583" cy="227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65818" y="330834"/>
            <a:ext cx="1233128" cy="49120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01144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9236" y="1853024"/>
            <a:ext cx="9023927" cy="4125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tabLst>
                <a:tab pos="1710690" algn="l"/>
              </a:tabLst>
            </a:pPr>
            <a:r>
              <a:rPr lang="es-C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implementó la metodología planteada para el </a:t>
            </a:r>
            <a:r>
              <a:rPr lang="es-C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momento No. 3 </a:t>
            </a:r>
            <a:r>
              <a:rPr lang="es-C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semana de la CT.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tabLst>
                <a:tab pos="1710690" algn="l"/>
              </a:tabLst>
            </a:pPr>
            <a:r>
              <a:rPr lang="es-C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 necesario un </a:t>
            </a:r>
            <a:r>
              <a:rPr lang="es-C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cambio en la fecha original </a:t>
            </a:r>
            <a:r>
              <a:rPr lang="es-C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debido a imposibilidad de participar por parte las Representaciones.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tabLst>
                <a:tab pos="1710690" algn="l"/>
              </a:tabLst>
            </a:pPr>
            <a:r>
              <a:rPr lang="es-C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la nueva fecha propuesta existió a</a:t>
            </a:r>
            <a:r>
              <a:rPr lang="es-C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mplia participación por parte de las personas involucradas en cada grupo.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tabLst>
                <a:tab pos="1710690" algn="l"/>
              </a:tabLst>
            </a:pPr>
            <a:r>
              <a:rPr lang="es-C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Los cuatro facilitadores (Mario Moreno, Luis Moran, Santiago Vélez y Julio Escobar) cumplieron adecuadamente su rol, </a:t>
            </a:r>
            <a:r>
              <a:rPr lang="es-C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creando condiciones para el dialogo</a:t>
            </a:r>
            <a:r>
              <a:rPr lang="es-C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respecto </a:t>
            </a:r>
            <a:r>
              <a:rPr lang="es-C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las </a:t>
            </a:r>
            <a:r>
              <a:rPr lang="es-C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respuestas.</a:t>
            </a:r>
            <a:endParaRPr lang="es-CR" sz="20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tabLst>
                <a:tab pos="1710690" algn="l"/>
              </a:tabLst>
            </a:pPr>
            <a:r>
              <a:rPr lang="es-C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</a:t>
            </a:r>
            <a:r>
              <a:rPr lang="es-C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participantes</a:t>
            </a:r>
            <a:r>
              <a:rPr lang="es-CR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los países y Sede Central, fueron </a:t>
            </a:r>
            <a:r>
              <a:rPr lang="es-C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altamente proactivos al momento de debatir y potenciar </a:t>
            </a:r>
            <a:r>
              <a:rPr lang="es-C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respuestas </a:t>
            </a:r>
            <a:r>
              <a:rPr lang="es-C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analizadas.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51498" y="1071642"/>
            <a:ext cx="7886700" cy="882982"/>
          </a:xfrm>
        </p:spPr>
        <p:txBody>
          <a:bodyPr/>
          <a:lstStyle/>
          <a:p>
            <a:r>
              <a:rPr lang="es-CR" b="1" dirty="0" smtClean="0">
                <a:solidFill>
                  <a:srgbClr val="0070C0"/>
                </a:solidFill>
              </a:rPr>
              <a:t>Elementos de partida</a:t>
            </a:r>
            <a:endParaRPr lang="es-C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272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413164" y="0"/>
            <a:ext cx="7047346" cy="1093625"/>
          </a:xfrm>
        </p:spPr>
        <p:txBody>
          <a:bodyPr>
            <a:noAutofit/>
          </a:bodyPr>
          <a:lstStyle/>
          <a:p>
            <a:r>
              <a:rPr lang="es-CR" sz="2400" b="1" dirty="0" smtClean="0">
                <a:solidFill>
                  <a:srgbClr val="0070C0"/>
                </a:solidFill>
              </a:rPr>
              <a:t>Repuesta – Pregunta No. </a:t>
            </a:r>
            <a:r>
              <a:rPr lang="es-CR" sz="2400" b="1" dirty="0" smtClean="0">
                <a:solidFill>
                  <a:srgbClr val="0070C0"/>
                </a:solidFill>
              </a:rPr>
              <a:t>1:</a:t>
            </a:r>
            <a:r>
              <a:rPr lang="es-CR" sz="2000" b="1" dirty="0" smtClean="0">
                <a:solidFill>
                  <a:srgbClr val="0070C0"/>
                </a:solidFill>
              </a:rPr>
              <a:t> </a:t>
            </a:r>
            <a:r>
              <a:rPr lang="es-BO" sz="2000" b="1" dirty="0" smtClean="0">
                <a:solidFill>
                  <a:srgbClr val="0070C0"/>
                </a:solidFill>
              </a:rPr>
              <a:t>¿</a:t>
            </a:r>
            <a:r>
              <a:rPr lang="es-BO" sz="2000" b="1" dirty="0">
                <a:solidFill>
                  <a:srgbClr val="0070C0"/>
                </a:solidFill>
              </a:rPr>
              <a:t>Cuáles son los tres principales factores que </a:t>
            </a:r>
            <a:r>
              <a:rPr lang="es-BO" sz="20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limitan la efectividad </a:t>
            </a:r>
            <a:r>
              <a:rPr lang="es-BO" sz="2000" b="1" dirty="0">
                <a:solidFill>
                  <a:srgbClr val="0070C0"/>
                </a:solidFill>
              </a:rPr>
              <a:t>de la cooperación técnica?</a:t>
            </a:r>
            <a:endParaRPr lang="es-CR" sz="16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707173384"/>
              </p:ext>
            </p:extLst>
          </p:nvPr>
        </p:nvGraphicFramePr>
        <p:xfrm>
          <a:off x="83128" y="1200727"/>
          <a:ext cx="9060872" cy="5523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401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2805962" y="531974"/>
            <a:ext cx="6109535" cy="1093625"/>
          </a:xfrm>
        </p:spPr>
        <p:txBody>
          <a:bodyPr>
            <a:normAutofit fontScale="90000"/>
          </a:bodyPr>
          <a:lstStyle/>
          <a:p>
            <a:pPr algn="ctr"/>
            <a:r>
              <a:rPr lang="es-CR" sz="2400" b="1" dirty="0">
                <a:solidFill>
                  <a:srgbClr val="0070C0"/>
                </a:solidFill>
              </a:rPr>
              <a:t>Respuesta – Pregunta No. </a:t>
            </a:r>
            <a:r>
              <a:rPr lang="es-CR" sz="2400" b="1" dirty="0">
                <a:solidFill>
                  <a:srgbClr val="0070C0"/>
                </a:solidFill>
              </a:rPr>
              <a:t>2 (Perú</a:t>
            </a:r>
            <a:r>
              <a:rPr lang="es-CR" sz="2400" b="1" dirty="0" smtClean="0">
                <a:solidFill>
                  <a:srgbClr val="0070C0"/>
                </a:solidFill>
              </a:rPr>
              <a:t>): </a:t>
            </a:r>
            <a:br>
              <a:rPr lang="es-CR" sz="2400" b="1" dirty="0" smtClean="0">
                <a:solidFill>
                  <a:srgbClr val="0070C0"/>
                </a:solidFill>
              </a:rPr>
            </a:br>
            <a:r>
              <a:rPr lang="es-BO" sz="2400" b="1" dirty="0" smtClean="0">
                <a:solidFill>
                  <a:srgbClr val="0070C0"/>
                </a:solidFill>
              </a:rPr>
              <a:t>¿</a:t>
            </a:r>
            <a:r>
              <a:rPr lang="es-BO" sz="2400" b="1" dirty="0">
                <a:solidFill>
                  <a:srgbClr val="0070C0"/>
                </a:solidFill>
              </a:rPr>
              <a:t>Qué procedimientos utilizamos para </a:t>
            </a:r>
            <a:r>
              <a:rPr lang="es-BO" sz="2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identificar las demandas </a:t>
            </a:r>
            <a:r>
              <a:rPr lang="es-BO" sz="2400" b="1" dirty="0">
                <a:solidFill>
                  <a:srgbClr val="0070C0"/>
                </a:solidFill>
              </a:rPr>
              <a:t>de cooperación técnica verdaderamente </a:t>
            </a:r>
            <a:r>
              <a:rPr lang="es-BO" sz="2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estratégica</a:t>
            </a:r>
            <a:r>
              <a:rPr lang="es-BO" sz="2400" b="1" dirty="0">
                <a:solidFill>
                  <a:srgbClr val="0070C0"/>
                </a:solidFill>
              </a:rPr>
              <a:t>s en los </a:t>
            </a:r>
            <a:r>
              <a:rPr lang="es-BO" sz="2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países y regiones</a:t>
            </a:r>
            <a:r>
              <a:rPr lang="es-BO" sz="2400" b="1" dirty="0">
                <a:solidFill>
                  <a:srgbClr val="0070C0"/>
                </a:solidFill>
              </a:rPr>
              <a:t>?</a:t>
            </a:r>
            <a:r>
              <a:rPr lang="es-CR" sz="2400" b="1" dirty="0">
                <a:solidFill>
                  <a:srgbClr val="0070C0"/>
                </a:solidFill>
              </a:rPr>
              <a:t> </a:t>
            </a:r>
            <a:endParaRPr lang="es-CR" sz="2400" b="1" dirty="0">
              <a:solidFill>
                <a:srgbClr val="0070C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58326" y="2204005"/>
            <a:ext cx="855717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P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Revisión de los principales documentos de política </a:t>
            </a:r>
            <a:r>
              <a:rPr lang="es-PE" sz="2400" dirty="0"/>
              <a:t>relacionados con agricultura y desarrollo (ambiente, producción, comercio…). </a:t>
            </a:r>
            <a:endParaRPr lang="es-EC" sz="2400" dirty="0"/>
          </a:p>
          <a:p>
            <a:pPr marL="342900" indent="-342900" algn="just">
              <a:buFont typeface="+mj-lt"/>
              <a:buAutoNum type="arabicPeriod"/>
            </a:pPr>
            <a:r>
              <a:rPr lang="es-P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Consulta </a:t>
            </a:r>
            <a:r>
              <a:rPr lang="es-P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abierta a los actore</a:t>
            </a:r>
            <a:r>
              <a:rPr lang="es-PE" sz="2400" b="1" dirty="0"/>
              <a:t>s </a:t>
            </a:r>
            <a:r>
              <a:rPr lang="es-PE" sz="2400" dirty="0"/>
              <a:t>públicos, privados y socios de la cooperación. </a:t>
            </a:r>
            <a:endParaRPr lang="es-PE" sz="24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P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Consulta </a:t>
            </a:r>
            <a:r>
              <a:rPr lang="es-P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cerrada a autoridades</a:t>
            </a:r>
            <a:r>
              <a:rPr lang="es-PE" sz="2400" dirty="0"/>
              <a:t>/ tomadores de decisión.  </a:t>
            </a:r>
            <a:endParaRPr lang="es-PE" sz="24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P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Priorización </a:t>
            </a:r>
            <a:r>
              <a:rPr lang="es-P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base en criterios institucionales </a:t>
            </a:r>
            <a:r>
              <a:rPr lang="es-PE" sz="2400" dirty="0"/>
              <a:t>(técnicos y financieros) pre establecidos, así como </a:t>
            </a:r>
            <a:r>
              <a:rPr lang="es-P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prioridades/capacidades</a:t>
            </a:r>
            <a:r>
              <a:rPr lang="es-PE" sz="2400" dirty="0"/>
              <a:t> de cada Representante y/o Representación. </a:t>
            </a:r>
            <a:endParaRPr lang="es-PE" sz="24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P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</a:t>
            </a:r>
            <a:r>
              <a:rPr lang="es-P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permanente de los cambios </a:t>
            </a:r>
            <a:r>
              <a:rPr lang="es-PE" sz="2400" dirty="0"/>
              <a:t>de prioridades (principalmente de autoridades y tomadores de decisión).</a:t>
            </a:r>
            <a:endParaRPr lang="es-EC" sz="24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49" y="122093"/>
            <a:ext cx="2503614" cy="106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9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500582" y="439610"/>
            <a:ext cx="5329381" cy="1093625"/>
          </a:xfrm>
        </p:spPr>
        <p:txBody>
          <a:bodyPr>
            <a:normAutofit fontScale="90000"/>
          </a:bodyPr>
          <a:lstStyle/>
          <a:p>
            <a:pPr algn="ctr"/>
            <a:r>
              <a:rPr lang="es-CR" sz="2200" b="1" dirty="0">
                <a:solidFill>
                  <a:srgbClr val="0070C0"/>
                </a:solidFill>
              </a:rPr>
              <a:t>Respuesta – Pregunta No. </a:t>
            </a:r>
            <a:r>
              <a:rPr lang="es-CR" sz="2200" b="1" dirty="0">
                <a:solidFill>
                  <a:srgbClr val="0070C0"/>
                </a:solidFill>
              </a:rPr>
              <a:t>3 (Colombia</a:t>
            </a:r>
            <a:r>
              <a:rPr lang="es-CR" sz="2200" b="1" dirty="0" smtClean="0">
                <a:solidFill>
                  <a:srgbClr val="0070C0"/>
                </a:solidFill>
              </a:rPr>
              <a:t>):</a:t>
            </a:r>
            <a:r>
              <a:rPr lang="es-CR" sz="2200" b="1" dirty="0">
                <a:solidFill>
                  <a:srgbClr val="0070C0"/>
                </a:solidFill>
              </a:rPr>
              <a:t/>
            </a:r>
            <a:br>
              <a:rPr lang="es-CR" sz="2200" b="1" dirty="0">
                <a:solidFill>
                  <a:srgbClr val="0070C0"/>
                </a:solidFill>
              </a:rPr>
            </a:br>
            <a:r>
              <a:rPr lang="es-BO" sz="2200" b="1" dirty="0">
                <a:solidFill>
                  <a:srgbClr val="0070C0"/>
                </a:solidFill>
              </a:rPr>
              <a:t>¿Cuáles son los </a:t>
            </a:r>
            <a:r>
              <a:rPr lang="es-BO" sz="22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criterios, insumos y/o procedimientos</a:t>
            </a:r>
            <a:r>
              <a:rPr lang="es-BO" sz="2200" b="1" dirty="0">
                <a:solidFill>
                  <a:srgbClr val="0070C0"/>
                </a:solidFill>
              </a:rPr>
              <a:t> </a:t>
            </a:r>
            <a:r>
              <a:rPr lang="es-BO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utilizamos para la </a:t>
            </a:r>
            <a:r>
              <a:rPr lang="es-BO" sz="22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selección de las demandas</a:t>
            </a:r>
            <a:r>
              <a:rPr lang="es-BO" sz="2200" b="1" dirty="0">
                <a:solidFill>
                  <a:srgbClr val="0070C0"/>
                </a:solidFill>
              </a:rPr>
              <a:t> de cooperación técnica?</a:t>
            </a:r>
            <a:endParaRPr lang="es-CR" sz="2200" b="1" dirty="0">
              <a:solidFill>
                <a:srgbClr val="0070C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41452" y="1889969"/>
            <a:ext cx="85571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EC" sz="2400" dirty="0"/>
              <a:t>Análisis de la </a:t>
            </a:r>
            <a:r>
              <a:rPr lang="es-EC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demanda basado en las prioridades del país</a:t>
            </a:r>
            <a:r>
              <a:rPr lang="es-EC" sz="2400" dirty="0"/>
              <a:t>, la calidad de la misma y su </a:t>
            </a:r>
            <a:r>
              <a:rPr lang="es-EC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pertinencia política, temática</a:t>
            </a:r>
            <a:r>
              <a:rPr lang="es-EC" sz="2400" dirty="0"/>
              <a:t>, el </a:t>
            </a:r>
            <a:r>
              <a:rPr lang="es-EC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consenso</a:t>
            </a:r>
            <a:r>
              <a:rPr lang="es-EC" sz="2400" dirty="0"/>
              <a:t> entre mandantes y la oficina y por el </a:t>
            </a:r>
            <a:r>
              <a:rPr lang="es-EC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impacto previsto</a:t>
            </a:r>
            <a:r>
              <a:rPr lang="es-EC" sz="24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EC" sz="2400" dirty="0"/>
          </a:p>
          <a:p>
            <a:pPr marL="342900" indent="-342900" algn="just">
              <a:buFont typeface="+mj-lt"/>
              <a:buAutoNum type="arabicPeriod"/>
            </a:pPr>
            <a:r>
              <a:rPr lang="es-EC" sz="2400" dirty="0"/>
              <a:t>Las </a:t>
            </a:r>
            <a:r>
              <a:rPr lang="es-EC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áreas temáticas priorizadas en el PMP</a:t>
            </a:r>
            <a:r>
              <a:rPr lang="es-EC" sz="2400" dirty="0"/>
              <a:t>, la coincidencia con los </a:t>
            </a:r>
            <a:r>
              <a:rPr lang="es-EC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 de los Programas </a:t>
            </a:r>
            <a:r>
              <a:rPr lang="es-EC" sz="2400" dirty="0"/>
              <a:t>y el conjunto de </a:t>
            </a:r>
            <a:r>
              <a:rPr lang="es-EC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 técnicas</a:t>
            </a:r>
            <a:r>
              <a:rPr lang="es-EC" sz="2400" dirty="0"/>
              <a:t> locales y hemisféricas del IICA.</a:t>
            </a:r>
          </a:p>
          <a:p>
            <a:pPr marL="342900" indent="-342900" algn="just">
              <a:buFont typeface="+mj-lt"/>
              <a:buAutoNum type="arabicPeriod"/>
            </a:pPr>
            <a:endParaRPr lang="es-EC" sz="2400" dirty="0"/>
          </a:p>
          <a:p>
            <a:pPr marL="342900" indent="-342900" algn="just">
              <a:buFont typeface="+mj-lt"/>
              <a:buAutoNum type="arabicPeriod"/>
            </a:pPr>
            <a:r>
              <a:rPr lang="es-EC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Potencial de posicionamiento </a:t>
            </a:r>
            <a:r>
              <a:rPr lang="es-EC" sz="2400" dirty="0"/>
              <a:t>en la temática para el IICA y que constituya una </a:t>
            </a:r>
            <a:r>
              <a:rPr lang="es-EC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oportunidad de captación de recursos externos</a:t>
            </a:r>
            <a:r>
              <a:rPr lang="es-EC" sz="2400" dirty="0"/>
              <a:t>, fortalecimiento de </a:t>
            </a:r>
            <a:r>
              <a:rPr lang="es-EC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alianzas y aprovechamiento y replicación de aprendizajes.</a:t>
            </a:r>
          </a:p>
        </p:txBody>
      </p:sp>
    </p:spTree>
    <p:extLst>
      <p:ext uri="{BB962C8B-B14F-4D97-AF65-F5344CB8AC3E}">
        <p14:creationId xmlns:p14="http://schemas.microsoft.com/office/powerpoint/2010/main" val="2669410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2597824" y="393429"/>
            <a:ext cx="6336145" cy="1093625"/>
          </a:xfrm>
        </p:spPr>
        <p:txBody>
          <a:bodyPr>
            <a:noAutofit/>
          </a:bodyPr>
          <a:lstStyle/>
          <a:p>
            <a:pPr algn="ctr"/>
            <a:r>
              <a:rPr lang="es-CR" sz="2000" b="1" dirty="0">
                <a:solidFill>
                  <a:srgbClr val="0070C0"/>
                </a:solidFill>
              </a:rPr>
              <a:t>Respuesta – Pregunta No. 4 (Bolivia):</a:t>
            </a:r>
            <a:br>
              <a:rPr lang="es-CR" sz="2000" b="1" dirty="0">
                <a:solidFill>
                  <a:srgbClr val="0070C0"/>
                </a:solidFill>
              </a:rPr>
            </a:br>
            <a:r>
              <a:rPr lang="es-BO" sz="2000" b="1" dirty="0">
                <a:solidFill>
                  <a:srgbClr val="0070C0"/>
                </a:solidFill>
              </a:rPr>
              <a:t>¿Cómo construir </a:t>
            </a:r>
            <a:r>
              <a:rPr lang="es-BO" sz="20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estrategias de cooperación técnica nacional y regional </a:t>
            </a:r>
            <a:r>
              <a:rPr lang="es-BO" sz="2000" b="1" dirty="0">
                <a:solidFill>
                  <a:srgbClr val="0070C0"/>
                </a:solidFill>
              </a:rPr>
              <a:t>que </a:t>
            </a:r>
            <a:r>
              <a:rPr lang="es-BO" sz="20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involucren a las Oficinas, DCT y la Gerencia de Proyectos</a:t>
            </a:r>
            <a:r>
              <a:rPr lang="es-BO" sz="2000" b="1" dirty="0">
                <a:solidFill>
                  <a:srgbClr val="0070C0"/>
                </a:solidFill>
              </a:rPr>
              <a:t>? Propongamos </a:t>
            </a:r>
            <a:r>
              <a:rPr lang="es-BO" sz="20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 accio</a:t>
            </a:r>
            <a:r>
              <a:rPr lang="es-BO" sz="2000" b="1" dirty="0">
                <a:solidFill>
                  <a:srgbClr val="0070C0"/>
                </a:solidFill>
              </a:rPr>
              <a:t>nes que permitan superar limitantes y aprovechar oportunidades</a:t>
            </a:r>
            <a:r>
              <a:rPr lang="es-CR" sz="2000" b="1" dirty="0">
                <a:solidFill>
                  <a:srgbClr val="0070C0"/>
                </a:solidFill>
              </a:rPr>
              <a:t> </a:t>
            </a:r>
            <a:endParaRPr lang="es-CR" sz="2000" b="1" dirty="0">
              <a:solidFill>
                <a:srgbClr val="0070C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76798" y="1825315"/>
            <a:ext cx="855717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EC" sz="2000" dirty="0"/>
              <a:t>Promover el uso de </a:t>
            </a:r>
            <a:r>
              <a:rPr lang="es-EC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mecanismos formales </a:t>
            </a:r>
            <a:r>
              <a:rPr lang="es-EC" sz="2000" dirty="0"/>
              <a:t>(foros virtuales, video conferencias, mensajes clave, entre otros) que </a:t>
            </a:r>
            <a:r>
              <a:rPr lang="es-EC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faciliten la articulación temática</a:t>
            </a:r>
            <a:r>
              <a:rPr lang="es-EC" sz="2000" dirty="0"/>
              <a:t>, promoviendo soluciones con </a:t>
            </a:r>
            <a:r>
              <a:rPr lang="es-EC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ideas innovadoras que también nos permitan conocernos y tener una comunicación más efectiva-asertiva</a:t>
            </a:r>
            <a:r>
              <a:rPr lang="es-EC" sz="2000" dirty="0"/>
              <a:t>, creando algunos modelos de Buenas Prácticas que sean replicables. Se debería iniciar con una evaluación de los mecanismos actuales que tenemos.</a:t>
            </a:r>
          </a:p>
          <a:p>
            <a:pPr marL="342900" indent="-342900" algn="just">
              <a:buFont typeface="+mj-lt"/>
              <a:buAutoNum type="arabicPeriod"/>
            </a:pPr>
            <a:endParaRPr lang="es-EC" sz="2000" dirty="0"/>
          </a:p>
          <a:p>
            <a:pPr marL="342900" indent="-342900" algn="just">
              <a:buFont typeface="+mj-lt"/>
              <a:buAutoNum type="arabicPeriod"/>
            </a:pPr>
            <a:r>
              <a:rPr lang="es-EC" sz="2000" dirty="0"/>
              <a:t>Promover </a:t>
            </a:r>
            <a:r>
              <a:rPr lang="es-EC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mecanismos de socialización de las realidades en los tres niveles </a:t>
            </a:r>
            <a:r>
              <a:rPr lang="es-EC" sz="2000" dirty="0"/>
              <a:t>y dentro de los mismos </a:t>
            </a:r>
            <a:r>
              <a:rPr lang="es-EC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tiempo real</a:t>
            </a:r>
            <a:r>
              <a:rPr lang="es-EC" sz="2000" dirty="0"/>
              <a:t>, que permita </a:t>
            </a:r>
            <a:r>
              <a:rPr lang="es-EC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prospección requerimientos de países y de donantes</a:t>
            </a:r>
            <a:r>
              <a:rPr lang="es-EC" sz="2000" dirty="0"/>
              <a:t>, buscando alineamiento y gestión compartida con visión prospectiva.</a:t>
            </a:r>
          </a:p>
          <a:p>
            <a:pPr marL="342900" indent="-342900" algn="just">
              <a:buFont typeface="+mj-lt"/>
              <a:buAutoNum type="arabicPeriod"/>
            </a:pPr>
            <a:endParaRPr lang="es-EC" sz="2000" dirty="0"/>
          </a:p>
          <a:p>
            <a:pPr marL="342900" indent="-342900" algn="just">
              <a:buFont typeface="+mj-lt"/>
              <a:buAutoNum type="arabicPeriod"/>
            </a:pPr>
            <a:r>
              <a:rPr lang="es-EC" sz="2000" dirty="0"/>
              <a:t>Evaluar las </a:t>
            </a:r>
            <a:r>
              <a:rPr lang="es-EC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estructuras</a:t>
            </a:r>
            <a:r>
              <a:rPr lang="es-EC" sz="2000" dirty="0"/>
              <a:t> y la </a:t>
            </a:r>
            <a:r>
              <a:rPr lang="es-EC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modernización de procesos de planificación</a:t>
            </a:r>
            <a:r>
              <a:rPr lang="es-EC" sz="2000" dirty="0"/>
              <a:t>, </a:t>
            </a:r>
            <a:r>
              <a:rPr lang="es-EC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presupuestario y gestión programática </a:t>
            </a:r>
            <a:r>
              <a:rPr lang="es-EC" sz="2000" dirty="0"/>
              <a:t>actuales para que incluya, en los tres niveles, </a:t>
            </a:r>
            <a:r>
              <a:rPr lang="es-EC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mecanismos de acción y corrección inmediatas</a:t>
            </a:r>
            <a:r>
              <a:rPr lang="es-EC" sz="2000" dirty="0"/>
              <a:t>.</a:t>
            </a:r>
            <a:endParaRPr lang="es-EC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49" y="122093"/>
            <a:ext cx="2503614" cy="106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2697018" y="421137"/>
            <a:ext cx="6243782" cy="1093625"/>
          </a:xfrm>
        </p:spPr>
        <p:txBody>
          <a:bodyPr>
            <a:noAutofit/>
          </a:bodyPr>
          <a:lstStyle/>
          <a:p>
            <a:pPr algn="ctr"/>
            <a:r>
              <a:rPr lang="es-CR" sz="2000" b="1" dirty="0">
                <a:solidFill>
                  <a:srgbClr val="0070C0"/>
                </a:solidFill>
              </a:rPr>
              <a:t>Respuesta – Pregunta No. 5 (Venezuela – Ecuador): </a:t>
            </a:r>
            <a:r>
              <a:rPr lang="es-BO" sz="2000" b="1" dirty="0">
                <a:solidFill>
                  <a:srgbClr val="0070C0"/>
                </a:solidFill>
              </a:rPr>
              <a:t>¿Cómo logramos que la </a:t>
            </a:r>
            <a:r>
              <a:rPr lang="es-BO" sz="20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estrategia de cooperación técnica sea dinámica, integradora, flexible y articulada a la demanda de los países y la oferta de CT del PMP</a:t>
            </a:r>
            <a:r>
              <a:rPr lang="es-BO" sz="2000" b="1" dirty="0">
                <a:solidFill>
                  <a:srgbClr val="0070C0"/>
                </a:solidFill>
              </a:rPr>
              <a:t>? </a:t>
            </a:r>
            <a:r>
              <a:rPr lang="es-BO" sz="2000" b="1" dirty="0">
                <a:solidFill>
                  <a:srgbClr val="0070C0"/>
                </a:solidFill>
              </a:rPr>
              <a:t>Propongamos acciones </a:t>
            </a:r>
            <a:r>
              <a:rPr lang="es-BO" sz="2000" b="1" dirty="0" smtClean="0">
                <a:solidFill>
                  <a:srgbClr val="0070C0"/>
                </a:solidFill>
              </a:rPr>
              <a:t>de </a:t>
            </a:r>
            <a:r>
              <a:rPr lang="es-BO" sz="2000" b="1" dirty="0">
                <a:solidFill>
                  <a:srgbClr val="0070C0"/>
                </a:solidFill>
              </a:rPr>
              <a:t>construcción conjunta y </a:t>
            </a:r>
            <a:r>
              <a:rPr lang="es-BO" sz="2000" b="1" dirty="0" smtClean="0">
                <a:solidFill>
                  <a:srgbClr val="0070C0"/>
                </a:solidFill>
              </a:rPr>
              <a:t>coordinada</a:t>
            </a:r>
            <a:endParaRPr lang="es-CR" sz="2000" b="1" dirty="0">
              <a:solidFill>
                <a:srgbClr val="0070C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17796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EC" dirty="0"/>
              <a:t>Conformar </a:t>
            </a:r>
            <a:r>
              <a:rPr lang="es-EC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redes de especialistas, espacios y plataformas de intercambio </a:t>
            </a:r>
            <a:r>
              <a:rPr lang="es-EC" dirty="0"/>
              <a:t>que fortalezcan la CT, afinando mecanismos de </a:t>
            </a:r>
            <a:r>
              <a:rPr lang="es-EC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articulación, coordinación y planificación </a:t>
            </a:r>
            <a:r>
              <a:rPr lang="es-EC" dirty="0"/>
              <a:t>(oficinas-DCT-GP-jefatura de gabinete) para generar esfuerzos efectivos y de alto impacto (propuesta de CT bajo liderazgo -interno y externo- de los equipos técnicos). </a:t>
            </a:r>
          </a:p>
          <a:p>
            <a:pPr marL="342900" indent="-342900" algn="just">
              <a:buFont typeface="+mj-lt"/>
              <a:buAutoNum type="arabicPeriod"/>
            </a:pPr>
            <a:endParaRPr lang="es-EC" dirty="0"/>
          </a:p>
          <a:p>
            <a:pPr marL="342900" indent="-342900" algn="just">
              <a:buFont typeface="+mj-lt"/>
              <a:buAutoNum type="arabicPeriod"/>
            </a:pPr>
            <a:r>
              <a:rPr lang="es-EC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Actualizar los procesos administrativos institucionales acorde a los escenarios y tendencias </a:t>
            </a:r>
            <a:r>
              <a:rPr lang="es-EC" dirty="0"/>
              <a:t>de la cooperación y del sector agropecuario. </a:t>
            </a:r>
          </a:p>
          <a:p>
            <a:pPr marL="342900" indent="-342900" algn="just">
              <a:buFont typeface="+mj-lt"/>
              <a:buAutoNum type="arabicPeriod"/>
            </a:pPr>
            <a:endParaRPr lang="es-EC" dirty="0"/>
          </a:p>
          <a:p>
            <a:pPr marL="342900" indent="-342900" algn="just">
              <a:buFont typeface="+mj-lt"/>
              <a:buAutoNum type="arabicPeriod"/>
            </a:pPr>
            <a:r>
              <a:rPr lang="es-EC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 la masa crítica</a:t>
            </a:r>
            <a:r>
              <a:rPr lang="es-EC" dirty="0"/>
              <a:t>: fortalecer </a:t>
            </a:r>
            <a:r>
              <a:rPr lang="es-EC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 e infraestructura para adaptarse a los cambios tecnológicos</a:t>
            </a:r>
            <a:r>
              <a:rPr lang="es-EC" dirty="0"/>
              <a:t> (tanto en temas técnicos como en habilidades blandas), mejora del </a:t>
            </a:r>
            <a:r>
              <a:rPr lang="es-EC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trabajo interno y su gestión para el cambio. </a:t>
            </a:r>
          </a:p>
          <a:p>
            <a:pPr marL="342900" indent="-342900" algn="just">
              <a:buFont typeface="+mj-lt"/>
              <a:buAutoNum type="arabicPeriod"/>
            </a:pPr>
            <a:endParaRPr lang="es-EC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C" dirty="0"/>
              <a:t>Los </a:t>
            </a:r>
            <a:r>
              <a:rPr lang="es-EC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canales de comunicación </a:t>
            </a:r>
            <a:r>
              <a:rPr lang="es-EC" dirty="0"/>
              <a:t>actuales son en su mayoría para monitoreo y seguimiento, sin aplicación real para el usuario; falta canales más especializados para identificar demandas comunes entre DCT, unidades y oficinas; </a:t>
            </a:r>
            <a:r>
              <a:rPr lang="es-EC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deben estar ligados a una planificación estratégica -metodologías y procesos</a:t>
            </a:r>
            <a:r>
              <a:rPr lang="es-EC" dirty="0"/>
              <a:t>- para que países y regiones construyan agendas de mediano plazo y </a:t>
            </a:r>
            <a:r>
              <a:rPr lang="es-EC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respondan a sus realidades a partir de sus potencialidades </a:t>
            </a:r>
            <a:r>
              <a:rPr lang="es-EC" dirty="0"/>
              <a:t>(rescatando las mejores prácticas de planificación en las oficinas).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49" y="122093"/>
            <a:ext cx="2503614" cy="106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02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mana de la cooperación técnic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mana de la cooperación técnica" id="{8D9563C5-46A3-4911-9A8B-87151104DB25}" vid="{AE35C990-7B0F-4313-AB9F-7CF2A39FEE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</TotalTime>
  <Words>871</Words>
  <Application>Microsoft Office PowerPoint</Application>
  <PresentationFormat>Presentación en pantalla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Times New Roman</vt:lpstr>
      <vt:lpstr>semana de la cooperación técnica</vt:lpstr>
      <vt:lpstr>Semana de la Cooperación Técnica Resultados agregados Región Andina</vt:lpstr>
      <vt:lpstr>Elementos de partida</vt:lpstr>
      <vt:lpstr>Repuesta – Pregunta No. 1: ¿Cuáles son los tres principales factores que limitan la efectividad de la cooperación técnica?</vt:lpstr>
      <vt:lpstr>Respuesta – Pregunta No. 2 (Perú):  ¿Qué procedimientos utilizamos para identificar las demandas de cooperación técnica verdaderamente estratégicas en los países y regiones? </vt:lpstr>
      <vt:lpstr>Respuesta – Pregunta No. 3 (Colombia): ¿Cuáles son los criterios, insumos y/o procedimientos que utilizamos para la selección de las demandas de cooperación técnica?</vt:lpstr>
      <vt:lpstr>Respuesta – Pregunta No. 4 (Bolivia): ¿Cómo construir estrategias de cooperación técnica nacional y regional que involucren a las Oficinas, DCT y la Gerencia de Proyectos? Propongamos tres acciones que permitan superar limitantes y aprovechar oportunidades </vt:lpstr>
      <vt:lpstr>Respuesta – Pregunta No. 5 (Venezuela – Ecuador): ¿Cómo logramos que la estrategia de cooperación técnica sea dinámica, integradora, flexible y articulada a la demanda de los países y la oferta de CT del PMP? Propongamos acciones de construcción conjunta y coordinada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Navarro</dc:creator>
  <cp:lastModifiedBy>Santiago Vélez</cp:lastModifiedBy>
  <cp:revision>79</cp:revision>
  <dcterms:created xsi:type="dcterms:W3CDTF">2019-06-28T14:56:43Z</dcterms:created>
  <dcterms:modified xsi:type="dcterms:W3CDTF">2019-08-08T13:42:09Z</dcterms:modified>
</cp:coreProperties>
</file>