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310" r:id="rId3"/>
    <p:sldId id="317" r:id="rId4"/>
    <p:sldId id="318" r:id="rId5"/>
    <p:sldId id="319" r:id="rId6"/>
    <p:sldId id="320" r:id="rId7"/>
    <p:sldId id="321" r:id="rId8"/>
    <p:sldId id="278" r:id="rId9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7FA"/>
    <a:srgbClr val="0966A6"/>
    <a:srgbClr val="21A73F"/>
    <a:srgbClr val="844353"/>
    <a:srgbClr val="C68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4699D-0922-452C-A4DD-78C9A726E8DD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A073A-515A-4EF6-80BE-D6D2CAF4D5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828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46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8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67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66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64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39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13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43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34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50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37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BC201-5866-493B-B54A-FC63A396FDE6}" type="datetimeFigureOut">
              <a:rPr lang="pt-BR" smtClean="0"/>
              <a:t>08/08/2019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DCAC-0C02-44E4-9296-511AD628B0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90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381823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885934" y="1873015"/>
            <a:ext cx="8373762" cy="3718448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515650" y="3697672"/>
            <a:ext cx="69137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Resultados de </a:t>
            </a:r>
            <a:r>
              <a:rPr lang="pt-BR" sz="30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la</a:t>
            </a:r>
            <a:r>
              <a:rPr lang="pt-BR" sz="3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pt-BR" sz="30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Región</a:t>
            </a:r>
            <a:r>
              <a:rPr lang="pt-BR" sz="3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pt-BR" sz="30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Sur</a:t>
            </a:r>
            <a:endParaRPr lang="pt-BR" sz="3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233280" y="5452964"/>
            <a:ext cx="4955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(Argentina, Brasil, Chile,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Paraguay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Uruguay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pt-BR" sz="1200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045791" y="2041843"/>
            <a:ext cx="78534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SEMANA DE LA </a:t>
            </a:r>
          </a:p>
          <a:p>
            <a:pPr algn="ctr"/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Segoe UI" panose="020B0502040204020203" pitchFamily="34" charset="0"/>
              </a:rPr>
              <a:t>COOPERACIÓN TÉCNICA</a:t>
            </a:r>
            <a:endParaRPr lang="pt-BR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878098" y="4853524"/>
            <a:ext cx="2590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CAIO TIBÉRIO DA ROCHA</a:t>
            </a:r>
            <a:endParaRPr lang="pt-BR" sz="1400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09" y="1738539"/>
            <a:ext cx="2850450" cy="1158237"/>
          </a:xfrm>
          <a:prstGeom prst="rect">
            <a:avLst/>
          </a:prstGeom>
        </p:spPr>
      </p:pic>
      <p:sp>
        <p:nvSpPr>
          <p:cNvPr id="19" name="Retângulo 18"/>
          <p:cNvSpPr/>
          <p:nvPr/>
        </p:nvSpPr>
        <p:spPr>
          <a:xfrm>
            <a:off x="6265363" y="5217744"/>
            <a:ext cx="4779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Coordinador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Regional para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la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Región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Sur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IICA</a:t>
            </a:r>
            <a:endParaRPr lang="pt-BR" sz="12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/>
          <a:srcRect l="29151" t="83397" r="12603" b="9165"/>
          <a:stretch/>
        </p:blipFill>
        <p:spPr>
          <a:xfrm>
            <a:off x="3864162" y="6193382"/>
            <a:ext cx="8306066" cy="637675"/>
          </a:xfrm>
          <a:prstGeom prst="rect">
            <a:avLst/>
          </a:prstGeom>
        </p:spPr>
      </p:pic>
      <p:cxnSp>
        <p:nvCxnSpPr>
          <p:cNvPr id="4" name="Conector reto 3"/>
          <p:cNvCxnSpPr/>
          <p:nvPr/>
        </p:nvCxnSpPr>
        <p:spPr>
          <a:xfrm>
            <a:off x="3737570" y="0"/>
            <a:ext cx="0" cy="6858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m 19"/>
          <p:cNvPicPr>
            <a:picLocks noChangeAspect="1"/>
          </p:cNvPicPr>
          <p:nvPr/>
        </p:nvPicPr>
        <p:blipFill rotWithShape="1">
          <a:blip r:embed="rId3"/>
          <a:srcRect l="30468" t="22912" r="47953" b="67545"/>
          <a:stretch/>
        </p:blipFill>
        <p:spPr>
          <a:xfrm>
            <a:off x="8792145" y="279334"/>
            <a:ext cx="3255017" cy="89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6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9713770" y="3617082"/>
            <a:ext cx="3077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1</a:t>
            </a:r>
            <a:endParaRPr lang="pt-BR" sz="3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Agrupar 4"/>
          <p:cNvGrpSpPr/>
          <p:nvPr/>
        </p:nvGrpSpPr>
        <p:grpSpPr>
          <a:xfrm>
            <a:off x="9808107" y="1605214"/>
            <a:ext cx="1905497" cy="1891477"/>
            <a:chOff x="-1" y="802990"/>
            <a:chExt cx="2394730" cy="1436837"/>
          </a:xfrm>
          <a:solidFill>
            <a:srgbClr val="21A73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tângulo 5"/>
            <p:cNvSpPr/>
            <p:nvPr/>
          </p:nvSpPr>
          <p:spPr>
            <a:xfrm>
              <a:off x="0" y="802990"/>
              <a:ext cx="2394729" cy="143683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aixaDeTexto 6"/>
            <p:cNvSpPr txBox="1"/>
            <p:nvPr/>
          </p:nvSpPr>
          <p:spPr>
            <a:xfrm>
              <a:off x="-1" y="954679"/>
              <a:ext cx="2394729" cy="1285148"/>
            </a:xfrm>
            <a:prstGeom prst="round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¿Cuáles son los tres principales factores que limitan la efectividad de la cooperación técnica? </a:t>
              </a:r>
              <a:endParaRPr lang="es-ES" sz="1600" kern="1200" dirty="0" smtClean="0"/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465680" y="243028"/>
            <a:ext cx="7049964" cy="1561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419" sz="1400" b="1" dirty="0" smtClean="0"/>
              <a:t>RECURSOS Y CAPACIDADES - </a:t>
            </a:r>
            <a:r>
              <a:rPr lang="pt-BR" sz="1400" b="1" dirty="0" smtClean="0"/>
              <a:t>RECURSOS (HUMANOS, FINANCEIROS E TÉCNICOS) LIMITADOS</a:t>
            </a:r>
            <a:endParaRPr lang="es-UY" sz="1400" b="1" dirty="0" smtClean="0"/>
          </a:p>
          <a:p>
            <a:pPr lvl="1"/>
            <a:r>
              <a:rPr lang="es-419" sz="1200" dirty="0" smtClean="0"/>
              <a:t>Profesionalización en captación de recursos;</a:t>
            </a:r>
            <a:endParaRPr lang="es-UY" sz="1100" dirty="0"/>
          </a:p>
          <a:p>
            <a:pPr lvl="1"/>
            <a:r>
              <a:rPr lang="pt-BR" sz="1200" dirty="0" err="1" smtClean="0"/>
              <a:t>Faltan</a:t>
            </a:r>
            <a:r>
              <a:rPr lang="pt-BR" sz="1200" dirty="0" smtClean="0"/>
              <a:t> </a:t>
            </a:r>
            <a:r>
              <a:rPr lang="pt-BR" sz="1200" dirty="0"/>
              <a:t>especialistas </a:t>
            </a:r>
            <a:r>
              <a:rPr lang="pt-BR" sz="1200" dirty="0" err="1"/>
              <a:t>en</a:t>
            </a:r>
            <a:r>
              <a:rPr lang="pt-BR" sz="1200" dirty="0"/>
              <a:t> temas </a:t>
            </a:r>
            <a:r>
              <a:rPr lang="pt-BR" sz="1200" dirty="0" smtClean="0"/>
              <a:t>clave;</a:t>
            </a:r>
            <a:endParaRPr lang="es-UY" sz="1100" dirty="0"/>
          </a:p>
          <a:p>
            <a:pPr lvl="1"/>
            <a:r>
              <a:rPr lang="pt-BR" sz="1200" dirty="0" smtClean="0"/>
              <a:t>Recursos financeiros limitados;</a:t>
            </a:r>
            <a:endParaRPr lang="es-UY" sz="1100" dirty="0"/>
          </a:p>
        </p:txBody>
      </p:sp>
      <p:sp>
        <p:nvSpPr>
          <p:cNvPr id="10" name="Retângulo 9"/>
          <p:cNvSpPr/>
          <p:nvPr/>
        </p:nvSpPr>
        <p:spPr>
          <a:xfrm>
            <a:off x="4542440" y="1265386"/>
            <a:ext cx="4981755" cy="3083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/>
              <a:t> </a:t>
            </a:r>
            <a:r>
              <a:rPr lang="es-419" sz="1400" b="1" dirty="0"/>
              <a:t>ARTICULACIONES Y ALINEAMIENTOS</a:t>
            </a:r>
            <a:endParaRPr lang="es-UY" sz="1200" b="1" dirty="0"/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/>
              <a:t>Modelo de </a:t>
            </a:r>
            <a:r>
              <a:rPr lang="pt-BR" sz="1200" dirty="0" err="1"/>
              <a:t>Cooperación</a:t>
            </a:r>
            <a:r>
              <a:rPr lang="pt-BR" sz="1200" dirty="0"/>
              <a:t> técnica </a:t>
            </a:r>
            <a:r>
              <a:rPr lang="pt-BR" sz="1200" dirty="0" err="1"/>
              <a:t>del</a:t>
            </a:r>
            <a:r>
              <a:rPr lang="pt-BR" sz="1200" dirty="0"/>
              <a:t> IICA no se ha modernizado y carece de una </a:t>
            </a:r>
            <a:r>
              <a:rPr lang="pt-BR" sz="1200" dirty="0" err="1"/>
              <a:t>definición</a:t>
            </a:r>
            <a:r>
              <a:rPr lang="pt-BR" sz="1200" dirty="0"/>
              <a:t> </a:t>
            </a:r>
            <a:r>
              <a:rPr lang="pt-BR" sz="1200" dirty="0" err="1"/>
              <a:t>común</a:t>
            </a:r>
            <a:r>
              <a:rPr lang="pt-BR" sz="1200" dirty="0"/>
              <a:t> y </a:t>
            </a:r>
            <a:r>
              <a:rPr lang="pt-BR" sz="1200" dirty="0" err="1" smtClean="0"/>
              <a:t>consensuada</a:t>
            </a:r>
            <a:r>
              <a:rPr lang="pt-BR" sz="1200" dirty="0" smtClean="0"/>
              <a:t>;</a:t>
            </a:r>
            <a:endParaRPr lang="es-UY" sz="1200" dirty="0"/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err="1"/>
              <a:t>Dificultades</a:t>
            </a:r>
            <a:r>
              <a:rPr lang="pt-BR" sz="1200" dirty="0"/>
              <a:t> de </a:t>
            </a:r>
            <a:r>
              <a:rPr lang="pt-BR" sz="1200" b="1" dirty="0" err="1" smtClean="0"/>
              <a:t>alineamiento</a:t>
            </a:r>
            <a:r>
              <a:rPr lang="pt-BR" sz="1200" b="1" dirty="0" smtClean="0"/>
              <a:t> (</a:t>
            </a:r>
            <a:r>
              <a:rPr lang="pt-BR" sz="1200" b="1" dirty="0"/>
              <a:t>Falta consenso </a:t>
            </a:r>
            <a:r>
              <a:rPr lang="pt-BR" sz="1200" b="1" dirty="0" smtClean="0"/>
              <a:t>compartido)</a:t>
            </a:r>
            <a:r>
              <a:rPr lang="pt-BR" sz="1200" dirty="0" smtClean="0"/>
              <a:t>: </a:t>
            </a:r>
            <a:endParaRPr lang="pt-BR" sz="1200" dirty="0"/>
          </a:p>
          <a:p>
            <a:pPr marL="1143000" lvl="2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/>
              <a:t>i) prioridades programas – demandas </a:t>
            </a:r>
            <a:r>
              <a:rPr lang="pt-BR" sz="1200" dirty="0" err="1"/>
              <a:t>nacionales</a:t>
            </a:r>
            <a:r>
              <a:rPr lang="pt-BR" sz="1200" dirty="0"/>
              <a:t>; (</a:t>
            </a:r>
            <a:r>
              <a:rPr lang="pt-BR" sz="1200" dirty="0" err="1"/>
              <a:t>Instalación</a:t>
            </a:r>
            <a:r>
              <a:rPr lang="pt-BR" sz="1200" dirty="0"/>
              <a:t> de mecanismos de </a:t>
            </a:r>
            <a:r>
              <a:rPr lang="pt-BR" sz="1200" dirty="0" err="1"/>
              <a:t>priorización</a:t>
            </a:r>
            <a:r>
              <a:rPr lang="pt-BR" sz="1200" dirty="0"/>
              <a:t>, de </a:t>
            </a:r>
            <a:r>
              <a:rPr lang="pt-BR" sz="1200" dirty="0" err="1"/>
              <a:t>seguimiento</a:t>
            </a:r>
            <a:r>
              <a:rPr lang="pt-BR" sz="1200" dirty="0"/>
              <a:t> y </a:t>
            </a:r>
            <a:r>
              <a:rPr lang="pt-BR" sz="1200" dirty="0" err="1"/>
              <a:t>evaluación</a:t>
            </a:r>
            <a:r>
              <a:rPr lang="pt-BR" sz="1200" dirty="0"/>
              <a:t> de </a:t>
            </a:r>
            <a:r>
              <a:rPr lang="pt-BR" sz="1200" dirty="0" err="1"/>
              <a:t>la</a:t>
            </a:r>
            <a:r>
              <a:rPr lang="pt-BR" sz="1200" dirty="0"/>
              <a:t> </a:t>
            </a:r>
            <a:r>
              <a:rPr lang="pt-BR" sz="1200" dirty="0" err="1"/>
              <a:t>ejecución</a:t>
            </a:r>
            <a:r>
              <a:rPr lang="pt-BR" sz="1200" dirty="0"/>
              <a:t>, y Identificação das demandas dos países (problemas de  </a:t>
            </a:r>
            <a:r>
              <a:rPr lang="pt-BR" sz="1200" dirty="0" err="1"/>
              <a:t>las</a:t>
            </a:r>
            <a:r>
              <a:rPr lang="pt-BR" sz="1200" dirty="0"/>
              <a:t> oficinas - representantes) (</a:t>
            </a:r>
            <a:r>
              <a:rPr lang="pt-BR" sz="1200" dirty="0" err="1"/>
              <a:t>Ex</a:t>
            </a:r>
            <a:r>
              <a:rPr lang="pt-BR" sz="1200" dirty="0"/>
              <a:t>: PPA</a:t>
            </a:r>
            <a:r>
              <a:rPr lang="pt-BR" sz="1200" dirty="0" smtClean="0"/>
              <a:t>));</a:t>
            </a:r>
            <a:endParaRPr lang="es-UY" sz="1200" dirty="0"/>
          </a:p>
          <a:p>
            <a:pPr marL="1143000" lvl="2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err="1"/>
              <a:t>ii</a:t>
            </a:r>
            <a:r>
              <a:rPr lang="pt-BR" sz="1200" dirty="0"/>
              <a:t>) </a:t>
            </a:r>
            <a:r>
              <a:rPr lang="pt-BR" sz="1200" dirty="0" err="1"/>
              <a:t>visión</a:t>
            </a:r>
            <a:r>
              <a:rPr lang="pt-BR" sz="1200" dirty="0"/>
              <a:t> corto-largo </a:t>
            </a:r>
            <a:r>
              <a:rPr lang="pt-BR" sz="1200" dirty="0" err="1" smtClean="0"/>
              <a:t>plazo</a:t>
            </a:r>
            <a:r>
              <a:rPr lang="pt-BR" sz="1200" dirty="0" smtClean="0"/>
              <a:t>, </a:t>
            </a:r>
            <a:r>
              <a:rPr lang="pt-BR" sz="1200" dirty="0" err="1" smtClean="0"/>
              <a:t>articulación</a:t>
            </a:r>
            <a:r>
              <a:rPr lang="pt-BR" sz="1200" dirty="0" smtClean="0"/>
              <a:t> junto </a:t>
            </a:r>
            <a:r>
              <a:rPr lang="pt-BR" sz="1200" dirty="0" err="1" smtClean="0"/>
              <a:t>con</a:t>
            </a:r>
            <a:r>
              <a:rPr lang="pt-BR" sz="1200" dirty="0" smtClean="0"/>
              <a:t> </a:t>
            </a:r>
            <a:r>
              <a:rPr lang="pt-BR" sz="1200" dirty="0" err="1" smtClean="0"/>
              <a:t>la</a:t>
            </a:r>
            <a:r>
              <a:rPr lang="pt-BR" sz="1200" dirty="0" smtClean="0"/>
              <a:t> sede;</a:t>
            </a:r>
            <a:endParaRPr lang="pt-BR" sz="1200" dirty="0"/>
          </a:p>
          <a:p>
            <a:pPr marL="1143000" lvl="2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err="1"/>
              <a:t>iii</a:t>
            </a:r>
            <a:r>
              <a:rPr lang="pt-BR" sz="1200" dirty="0"/>
              <a:t>) </a:t>
            </a:r>
            <a:r>
              <a:rPr lang="pt-BR" sz="1200" dirty="0" err="1"/>
              <a:t>Procesos</a:t>
            </a:r>
            <a:r>
              <a:rPr lang="pt-BR" sz="1200" dirty="0"/>
              <a:t> de </a:t>
            </a:r>
            <a:r>
              <a:rPr lang="pt-BR" sz="1200" dirty="0" err="1"/>
              <a:t>gestión</a:t>
            </a:r>
            <a:r>
              <a:rPr lang="pt-BR" sz="1200" dirty="0"/>
              <a:t> de </a:t>
            </a:r>
            <a:r>
              <a:rPr lang="pt-BR" sz="1200" dirty="0" err="1"/>
              <a:t>la</a:t>
            </a:r>
            <a:r>
              <a:rPr lang="pt-BR" sz="1200" dirty="0"/>
              <a:t> </a:t>
            </a:r>
            <a:r>
              <a:rPr lang="pt-BR" sz="1200" dirty="0" err="1"/>
              <a:t>cooperación</a:t>
            </a:r>
            <a:r>
              <a:rPr lang="pt-BR" sz="1200" dirty="0"/>
              <a:t>  </a:t>
            </a:r>
            <a:r>
              <a:rPr lang="pt-BR" sz="1200" dirty="0" smtClean="0"/>
              <a:t>(</a:t>
            </a:r>
            <a:r>
              <a:rPr lang="pt-BR" sz="1200" dirty="0" err="1" smtClean="0"/>
              <a:t>puntos</a:t>
            </a:r>
            <a:r>
              <a:rPr lang="pt-BR" sz="1200" dirty="0" smtClean="0"/>
              <a:t> focais na sede </a:t>
            </a:r>
            <a:r>
              <a:rPr lang="pt-BR" sz="1200" dirty="0" err="1" smtClean="0"/>
              <a:t>bien</a:t>
            </a:r>
            <a:r>
              <a:rPr lang="pt-BR" sz="1200" dirty="0" smtClean="0"/>
              <a:t> definidos);</a:t>
            </a:r>
            <a:endParaRPr lang="es-UY" sz="1200" dirty="0"/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smtClean="0"/>
              <a:t>Comunicação </a:t>
            </a:r>
            <a:r>
              <a:rPr lang="pt-BR" sz="1200" dirty="0"/>
              <a:t>interna e </a:t>
            </a:r>
            <a:r>
              <a:rPr lang="pt-BR" sz="1200" dirty="0" smtClean="0"/>
              <a:t>externa;</a:t>
            </a:r>
            <a:endParaRPr lang="es-UY" sz="1200" dirty="0"/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smtClean="0"/>
              <a:t>Baja </a:t>
            </a:r>
            <a:r>
              <a:rPr lang="pt-BR" sz="1200" dirty="0" err="1"/>
              <a:t>autonomía</a:t>
            </a:r>
            <a:r>
              <a:rPr lang="pt-BR" sz="1200" dirty="0"/>
              <a:t> de </a:t>
            </a:r>
            <a:r>
              <a:rPr lang="pt-BR" sz="1200" dirty="0" err="1"/>
              <a:t>negociación</a:t>
            </a:r>
            <a:r>
              <a:rPr lang="pt-BR" sz="1200" dirty="0"/>
              <a:t> </a:t>
            </a:r>
            <a:r>
              <a:rPr lang="pt-BR" sz="1200" dirty="0" smtClean="0"/>
              <a:t>(Ex</a:t>
            </a:r>
            <a:r>
              <a:rPr lang="pt-BR" sz="1200" dirty="0"/>
              <a:t>. </a:t>
            </a:r>
            <a:r>
              <a:rPr lang="pt-BR" sz="1200" dirty="0" smtClean="0"/>
              <a:t>BID - Custos </a:t>
            </a:r>
            <a:r>
              <a:rPr lang="pt-BR" sz="1200" dirty="0"/>
              <a:t>indiretos alternativos</a:t>
            </a:r>
            <a:r>
              <a:rPr lang="pt-BR" sz="1200" dirty="0" smtClean="0"/>
              <a:t>);</a:t>
            </a:r>
            <a:endParaRPr lang="es-UY" sz="1200" dirty="0"/>
          </a:p>
        </p:txBody>
      </p:sp>
      <p:sp>
        <p:nvSpPr>
          <p:cNvPr id="11" name="Retângulo 10"/>
          <p:cNvSpPr/>
          <p:nvPr/>
        </p:nvSpPr>
        <p:spPr>
          <a:xfrm>
            <a:off x="4603040" y="4337258"/>
            <a:ext cx="6096000" cy="15614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419" sz="1400" b="1" dirty="0"/>
              <a:t>EXTERNOS: DISCONTINUIDAD DE POLÍTICAS Y AUTORIDADES</a:t>
            </a:r>
            <a:endParaRPr lang="es-UY" sz="1200" b="1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err="1"/>
              <a:t>Instalación</a:t>
            </a:r>
            <a:r>
              <a:rPr lang="pt-BR" sz="1200" dirty="0"/>
              <a:t> de mecanismos de </a:t>
            </a:r>
            <a:r>
              <a:rPr lang="pt-BR" sz="1200" dirty="0" err="1"/>
              <a:t>priorización</a:t>
            </a:r>
            <a:r>
              <a:rPr lang="pt-BR" sz="1200" dirty="0"/>
              <a:t> (Países</a:t>
            </a:r>
            <a:r>
              <a:rPr lang="pt-BR" sz="1200" dirty="0" smtClean="0"/>
              <a:t>);</a:t>
            </a:r>
            <a:endParaRPr lang="es-UY" sz="1200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/>
              <a:t>Definição de prioridades, segundo os instrumentos de planejamento orçamentário de cada </a:t>
            </a:r>
            <a:r>
              <a:rPr lang="pt-BR" sz="1200" dirty="0" smtClean="0"/>
              <a:t>país;</a:t>
            </a:r>
            <a:endParaRPr lang="es-UY" sz="1200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 smtClean="0"/>
              <a:t>i</a:t>
            </a:r>
            <a:r>
              <a:rPr lang="pt-BR" sz="1200" dirty="0"/>
              <a:t>) </a:t>
            </a:r>
            <a:r>
              <a:rPr lang="pt-BR" sz="1200" dirty="0" err="1"/>
              <a:t>discontinuidad</a:t>
            </a:r>
            <a:r>
              <a:rPr lang="pt-BR" sz="1200" dirty="0"/>
              <a:t> de políticas y autoridades; </a:t>
            </a:r>
            <a:r>
              <a:rPr lang="pt-BR" sz="1200" dirty="0" err="1"/>
              <a:t>ii</a:t>
            </a:r>
            <a:r>
              <a:rPr lang="pt-BR" sz="1200" dirty="0"/>
              <a:t>) Falta de </a:t>
            </a:r>
            <a:r>
              <a:rPr lang="pt-BR" sz="1200" dirty="0" err="1"/>
              <a:t>visión</a:t>
            </a:r>
            <a:r>
              <a:rPr lang="pt-BR" sz="1200" dirty="0"/>
              <a:t> estratégica </a:t>
            </a:r>
            <a:r>
              <a:rPr lang="pt-BR" sz="1200" dirty="0" err="1"/>
              <a:t>en</a:t>
            </a:r>
            <a:r>
              <a:rPr lang="pt-BR" sz="1200" dirty="0"/>
              <a:t> contrapartes; </a:t>
            </a:r>
            <a:r>
              <a:rPr lang="pt-BR" sz="1200" dirty="0" err="1"/>
              <a:t>iii</a:t>
            </a:r>
            <a:r>
              <a:rPr lang="pt-BR" sz="1200" dirty="0"/>
              <a:t>) Demandas </a:t>
            </a:r>
            <a:r>
              <a:rPr lang="pt-BR" sz="1200" dirty="0" smtClean="0"/>
              <a:t>heterogéneas;</a:t>
            </a:r>
            <a:endParaRPr lang="es-UY" sz="1200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1200" dirty="0"/>
              <a:t>Comunicação externa e interna (</a:t>
            </a:r>
            <a:r>
              <a:rPr lang="pt-BR" sz="1200" dirty="0" err="1"/>
              <a:t>Ex</a:t>
            </a:r>
            <a:r>
              <a:rPr lang="pt-BR" sz="1200" dirty="0"/>
              <a:t>: </a:t>
            </a:r>
            <a:r>
              <a:rPr lang="pt-BR" sz="1200" dirty="0" err="1"/>
              <a:t>Fuzarium</a:t>
            </a:r>
            <a:r>
              <a:rPr lang="pt-BR" sz="1200" dirty="0"/>
              <a:t> raça 4</a:t>
            </a:r>
            <a:r>
              <a:rPr lang="pt-BR" sz="1200" dirty="0" smtClean="0"/>
              <a:t>);</a:t>
            </a:r>
            <a:endParaRPr lang="es-UY" sz="1200" dirty="0"/>
          </a:p>
        </p:txBody>
      </p:sp>
      <p:sp>
        <p:nvSpPr>
          <p:cNvPr id="12" name="Retângulo 11"/>
          <p:cNvSpPr/>
          <p:nvPr/>
        </p:nvSpPr>
        <p:spPr>
          <a:xfrm>
            <a:off x="4258527" y="405944"/>
            <a:ext cx="6298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pt-BR" sz="5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318396" y="1977376"/>
            <a:ext cx="51007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pt-BR" sz="5000" dirty="0"/>
          </a:p>
        </p:txBody>
      </p:sp>
      <p:sp>
        <p:nvSpPr>
          <p:cNvPr id="14" name="Retângulo 13"/>
          <p:cNvSpPr/>
          <p:nvPr/>
        </p:nvSpPr>
        <p:spPr>
          <a:xfrm>
            <a:off x="4450058" y="4706554"/>
            <a:ext cx="51007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500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9857064" y="5753030"/>
            <a:ext cx="1515167" cy="418827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408" y="5804247"/>
            <a:ext cx="787646" cy="304966"/>
          </a:xfrm>
          <a:prstGeom prst="rect">
            <a:avLst/>
          </a:prstGeom>
        </p:spPr>
      </p:pic>
      <p:sp>
        <p:nvSpPr>
          <p:cNvPr id="20" name="Retângulo 19"/>
          <p:cNvSpPr/>
          <p:nvPr/>
        </p:nvSpPr>
        <p:spPr>
          <a:xfrm>
            <a:off x="215518" y="478881"/>
            <a:ext cx="3645569" cy="5741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Argentina: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Recursos y capacidades: a) RR.HH: limitados ante múltiples demandas (CT, PREXT,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acts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no programadas), pocos técnicos en c/país, faltan especialistas en temas clave (CC, Com.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.,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AgTech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necesidad de entrenamiento y actualización, poca preparación en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capt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de recursos;  b)  Recursos financieros:  Apoyos pequeños y dispersos, Estrategias insuficientes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DCT+Oficinas+GP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Falta acreditación en fuentes de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Internac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 c) Gestión del Conocimiento (GC) e información, falta consenso compartido sobre qué es CT de excelencia y su metodología, ausencia de oferta articulada e integral de herramientas de CT, limitados espacios de discusión conceptual, metodológica,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eval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419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rdos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., falta consensuar y comprender qué es GC, información y comunicación insuficiente sobre algunos programas;  d) Estructura: Burocracia, Baja autonomía de negociación.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Articulaciones y alineamientos: Falta de articulación oficinas+DCT+GP+mecs.reg., Integración insuficiente CT-PREXT, Dificultades de alineamiento: i) prioridades programas-demandas nacionales; ii) visión corto-largo plazo.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Externos: Discontinuidad de políticas y autoridades, Falta de visión estratégica en contrapartes, Demandas heterogéneas.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Uruguay: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En el marco del PMP, surge la necesidad de contar con mecanismos sistemáticos de construcción participativa de las agendas anuales de los programas, las oficinas y los mecanismos de cooperación regionales y hemisféricos.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• Los procesos de gestión de la cooperación para ser efectivos requieren fluida comunicación y seguimiento de todas las partes, atendiendo a la flexibilidad y dinamismo del contexto, sin perder la visión de largo plazo.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Profesionalización de los perfiles de los funcionarios del IICA y fortalecer las capacidades técnicas y de gestión y de captación de recursos financieros escasos para la gestión de la cooperación.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Instalación de mecanismos de priorización, de seguimiento y evaluación de la ejecución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Brasil:</a:t>
            </a:r>
            <a:r>
              <a:rPr lang="pt-BR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identificação das demandas específicas dos países, considerando as expectativas e respeitando as particularidades nacionais, e a definição de prioridades, segundo os instrumentos de planejamento orçamentário de cada país (Ex.: No Brasil existe o PPA – Plano Plurianual que define os objetivos a serem atingidos por cada Ministério e Gestor Público);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Recursos (humanos, financeiros e técnicos) limitados, para a demanda de cooperação técnica, associados às mudanças de gestores que geram uma descontinuidade de políticas públicas;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Comunicação interna e externa, e a Inter cooperação dentro do IICA, para ter conhecimento do que cada oficina está fazendo e o perfil dos especialistas disponíveis no IICA (ex.: Conhecer um especialista em </a:t>
            </a:r>
            <a:r>
              <a:rPr lang="pt-BR" sz="7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Fuzarium</a:t>
            </a:r>
            <a:r>
              <a:rPr lang="pt-BR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Raça 4 – Banana).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Paraguay e Chile:</a:t>
            </a: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Recursos institucionales (programas técnicos, humanos, financieros, físicos y tecnológicos) escasos y de menor calidad a los requeridos, asignados principalmente en función de nuestra oferta y no de la demanda, y utilizados en la mayoría de los casos con poca efectividad (con alta dispersión y poco enfoque), lo que conlleva a un bajo impacto en la cooperación técnica.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El Modelo de Cooperación Técnica del IICA no se ha modernizado y carece de una definición común y consensuada, asimismo, sus prioridades no se han definido con la flexibilidad necesaria para adaptarse a los cambios y oportunidades que le permita posicionar un modelo innovador con un sello institucional diferenciado. La articulación entre la Sede y las Representaciones será fundamental para redefinir el modelo y la estrategia de cooperación técnica. </a:t>
            </a:r>
            <a:endParaRPr lang="es-UY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Insuficiente preparación, planificación, comunicación y coordinación para adaptarnos al nuevo contexto financiero de la cooperación técnica internacional que requiere un proceso efectivo de la gestión de conocimiento y soluciones concretas para brindar cooperación.</a:t>
            </a:r>
            <a:endParaRPr lang="es-UY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to 21"/>
          <p:cNvCxnSpPr/>
          <p:nvPr/>
        </p:nvCxnSpPr>
        <p:spPr>
          <a:xfrm>
            <a:off x="4072971" y="221929"/>
            <a:ext cx="108796" cy="5998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07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8271972" y="763775"/>
            <a:ext cx="3236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2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330513" y="1623384"/>
            <a:ext cx="2710439" cy="2096847"/>
          </a:xfrm>
          <a:prstGeom prst="roundRect">
            <a:avLst/>
          </a:prstGeom>
          <a:solidFill>
            <a:srgbClr val="0966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just"/>
            <a:r>
              <a:rPr lang="es-MX" sz="1400" dirty="0"/>
              <a:t>Qué procedimientos utilizamos para </a:t>
            </a:r>
            <a:r>
              <a:rPr lang="es-MX" sz="1400" b="1" dirty="0">
                <a:solidFill>
                  <a:srgbClr val="FFC000"/>
                </a:solidFill>
              </a:rPr>
              <a:t>identificar las demandas </a:t>
            </a:r>
            <a:r>
              <a:rPr lang="es-MX" sz="1400" dirty="0"/>
              <a:t>de cooperación técnica verdaderamente estratégicas para el IICA en los países y regiones? </a:t>
            </a:r>
            <a:r>
              <a:rPr lang="es-ES" sz="1400" dirty="0"/>
              <a:t> </a:t>
            </a: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988370" y="1013098"/>
            <a:ext cx="5760304" cy="12316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419" sz="1400" dirty="0" smtClean="0"/>
          </a:p>
          <a:p>
            <a:pPr marL="0" indent="0" algn="just">
              <a:buNone/>
            </a:pPr>
            <a:r>
              <a:rPr lang="es-419" sz="1400" dirty="0" smtClean="0"/>
              <a:t>“las </a:t>
            </a:r>
            <a:r>
              <a:rPr lang="es-419" sz="1400" dirty="0"/>
              <a:t>demandas surgen de un cruce delicado entre las políticas públicas que promueven </a:t>
            </a:r>
            <a:r>
              <a:rPr lang="es-419" sz="1400" dirty="0" smtClean="0"/>
              <a:t>ministros </a:t>
            </a:r>
            <a:r>
              <a:rPr lang="es-419" sz="1400" dirty="0"/>
              <a:t>y autoridades; los temas de los Programas del IICA; y las capacidades nacionales y/o del hemisferio que puedan dar apoyo técnico relevante y efectivo a los procesos”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52674" y="2416830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t-BR" sz="1400" b="1" dirty="0" smtClean="0"/>
              <a:t> </a:t>
            </a:r>
            <a:r>
              <a:rPr lang="es-419" sz="1400" b="1" dirty="0"/>
              <a:t> Análisis </a:t>
            </a:r>
            <a:r>
              <a:rPr lang="es-419" sz="1400" b="1" dirty="0" smtClean="0"/>
              <a:t>técnica de:</a:t>
            </a:r>
            <a:endParaRPr lang="es-UY" sz="1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b="1" dirty="0" smtClean="0"/>
              <a:t>D</a:t>
            </a:r>
            <a:r>
              <a:rPr lang="es-419" sz="1400" dirty="0" smtClean="0"/>
              <a:t>ocumentos de políticas y planes estratégicos gubernamentales, u otros equivalentes;</a:t>
            </a:r>
            <a:endParaRPr lang="es-UY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Temáticas </a:t>
            </a:r>
            <a:r>
              <a:rPr lang="pt-BR" sz="1400" dirty="0"/>
              <a:t>definidas por </a:t>
            </a:r>
            <a:r>
              <a:rPr lang="pt-BR" sz="1400" dirty="0" err="1"/>
              <a:t>fondos</a:t>
            </a:r>
            <a:r>
              <a:rPr lang="pt-BR" sz="1400" dirty="0"/>
              <a:t> externos;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/>
              <a:t>Temas críticos o </a:t>
            </a:r>
            <a:r>
              <a:rPr lang="pt-BR" sz="1400" dirty="0" err="1"/>
              <a:t>tendenciales</a:t>
            </a:r>
            <a:r>
              <a:rPr lang="pt-BR" sz="1400" dirty="0"/>
              <a:t>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/>
              <a:t>Temas estratégicos </a:t>
            </a:r>
            <a:r>
              <a:rPr lang="pt-BR" sz="1400" dirty="0" err="1"/>
              <a:t>generales</a:t>
            </a:r>
            <a:r>
              <a:rPr lang="pt-BR" sz="1400" dirty="0"/>
              <a:t> o específicos;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/>
              <a:t>temas y propuestas a ofrecer las contrapartes;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/>
              <a:t>Mandatos </a:t>
            </a:r>
            <a:r>
              <a:rPr lang="pt-BR" sz="1400" dirty="0" err="1"/>
              <a:t>recibidos</a:t>
            </a:r>
            <a:r>
              <a:rPr lang="pt-BR" sz="1400" dirty="0"/>
              <a:t> </a:t>
            </a:r>
            <a:r>
              <a:rPr lang="pt-BR" sz="1400" dirty="0" err="1"/>
              <a:t>en</a:t>
            </a:r>
            <a:r>
              <a:rPr lang="pt-BR" sz="1400" dirty="0"/>
              <a:t> </a:t>
            </a:r>
            <a:r>
              <a:rPr lang="pt-BR" sz="1400" dirty="0" err="1"/>
              <a:t>la</a:t>
            </a:r>
            <a:r>
              <a:rPr lang="pt-BR" sz="1400" dirty="0"/>
              <a:t> JIA;</a:t>
            </a:r>
            <a:endParaRPr lang="es-UY" sz="1400" dirty="0"/>
          </a:p>
        </p:txBody>
      </p:sp>
      <p:sp>
        <p:nvSpPr>
          <p:cNvPr id="11" name="Retângulo 10"/>
          <p:cNvSpPr/>
          <p:nvPr/>
        </p:nvSpPr>
        <p:spPr>
          <a:xfrm>
            <a:off x="651419" y="4270909"/>
            <a:ext cx="543769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419" sz="1300" b="1" dirty="0"/>
              <a:t>Articulación institucional con nuestras contrapartes por medio </a:t>
            </a:r>
            <a:r>
              <a:rPr lang="es-419" sz="1300" b="1" dirty="0" smtClean="0"/>
              <a:t>de:</a:t>
            </a:r>
            <a:endParaRPr lang="es-UY" sz="13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/>
              <a:t>Reuniones formales de </a:t>
            </a:r>
            <a:r>
              <a:rPr lang="es-419" sz="1400" dirty="0" smtClean="0"/>
              <a:t>los Representantes;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err="1"/>
              <a:t>Recepción</a:t>
            </a:r>
            <a:r>
              <a:rPr lang="pt-BR" sz="1400" dirty="0"/>
              <a:t> de iniciativas </a:t>
            </a:r>
            <a:r>
              <a:rPr lang="pt-BR" sz="1400" dirty="0" smtClean="0"/>
              <a:t>de </a:t>
            </a:r>
            <a:r>
              <a:rPr lang="pt-BR" sz="1400" dirty="0" err="1" smtClean="0"/>
              <a:t>las</a:t>
            </a:r>
            <a:r>
              <a:rPr lang="pt-BR" sz="1400" dirty="0" smtClean="0"/>
              <a:t> </a:t>
            </a:r>
            <a:r>
              <a:rPr lang="pt-BR" sz="1400" dirty="0"/>
              <a:t>autoridades;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/>
              <a:t>Contacto con socios estratégicos - sector privado, academia, Soc. civil, </a:t>
            </a:r>
            <a:r>
              <a:rPr lang="es-419" sz="1400" dirty="0" err="1"/>
              <a:t>Orgs</a:t>
            </a:r>
            <a:r>
              <a:rPr lang="es-419" sz="1400" dirty="0"/>
              <a:t>. </a:t>
            </a:r>
            <a:r>
              <a:rPr lang="pt-BR" sz="1400" dirty="0" err="1"/>
              <a:t>Ints</a:t>
            </a:r>
            <a:r>
              <a:rPr lang="pt-BR" sz="1400" dirty="0"/>
              <a:t> </a:t>
            </a:r>
            <a:r>
              <a:rPr lang="es-419" sz="1400" dirty="0"/>
              <a:t>(actuales y potenciales);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/>
              <a:t>Encuestas, reuniones y talleres de consulta 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 smtClean="0"/>
              <a:t>Convenios </a:t>
            </a:r>
            <a:r>
              <a:rPr lang="es-419" sz="1400" dirty="0"/>
              <a:t>y cartas de intención (Creación de vínculos)</a:t>
            </a:r>
            <a:endParaRPr lang="es-UY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400" dirty="0" smtClean="0"/>
              <a:t>Participación del </a:t>
            </a:r>
            <a:r>
              <a:rPr lang="es-419" sz="1400" dirty="0"/>
              <a:t>IICA </a:t>
            </a:r>
            <a:r>
              <a:rPr lang="es-419" sz="1400" dirty="0" smtClean="0"/>
              <a:t>en los </a:t>
            </a:r>
            <a:r>
              <a:rPr lang="es-419" sz="1400" dirty="0"/>
              <a:t>mecanismos regionales (CAS, COSAVE, PROCIS, REAF, RECM, CIAO)</a:t>
            </a:r>
            <a:endParaRPr lang="es-UY" sz="1400" dirty="0"/>
          </a:p>
        </p:txBody>
      </p:sp>
      <p:sp>
        <p:nvSpPr>
          <p:cNvPr id="12" name="Retângulo 11"/>
          <p:cNvSpPr/>
          <p:nvPr/>
        </p:nvSpPr>
        <p:spPr>
          <a:xfrm>
            <a:off x="426157" y="1013088"/>
            <a:ext cx="6298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pt-BR" sz="5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78294" y="2982206"/>
            <a:ext cx="51007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pt-BR" sz="5000" dirty="0"/>
          </a:p>
        </p:txBody>
      </p:sp>
      <p:sp>
        <p:nvSpPr>
          <p:cNvPr id="14" name="Retângulo 13"/>
          <p:cNvSpPr/>
          <p:nvPr/>
        </p:nvSpPr>
        <p:spPr>
          <a:xfrm>
            <a:off x="478294" y="4874685"/>
            <a:ext cx="51007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500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478294" y="246583"/>
            <a:ext cx="1434727" cy="396591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59" y="257353"/>
            <a:ext cx="786169" cy="304394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7600374" y="4436040"/>
            <a:ext cx="4430293" cy="14507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Argentina: Prácticas identificadas “Las demandas surgen de un cruce delicado entre las políticas públicas que promueven Ministro y autoridades; los temas de los Programas del IICA; y las capacidades nacionales y/o del hemisferio que puedan dar apoyo técnico relevante y efectivo a los procesos” - Análisis de documentos de políticas y planes estratégicos gubernamentales, u otros equivalentes - Reuniones formales de Representante con autoridades institucionales y de técnicos con contrapartes del sector público en temas de su incumbencia - Recepción de iniciativas de autoridades, no programadas, sobre temas críticos o tendenciales - Contacto con socios estratégicos (actuales y potenciales), variables según oficinas: sector privado, academia, Soc. civil, </a:t>
            </a:r>
            <a:r>
              <a:rPr lang="es-419" sz="75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Orgs</a:t>
            </a: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419" sz="75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Ints</a:t>
            </a: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- Encuestas, reuniones y talleres de consulta - Creación de vínculos mediante convenios y cartas de intención - Seguimiento de temas estratégicos generales o específicos    - Temáticas definidas por fondos externos - Contacto con figuras relevantes para identificar temas y propuestas a ofrecer las contrapartes - Participación IICA en mecanismos regionales (CAS, CVP, COSAVE, PROCIS, REAF, RECM, CIAO) - Mandatos recibidos en la JIA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3" name="Conector reto 2"/>
          <p:cNvCxnSpPr/>
          <p:nvPr/>
        </p:nvCxnSpPr>
        <p:spPr>
          <a:xfrm flipH="1">
            <a:off x="7174525" y="763775"/>
            <a:ext cx="12031" cy="5234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43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478294" y="246583"/>
            <a:ext cx="1434727" cy="396591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59" y="257353"/>
            <a:ext cx="786169" cy="304394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8544204" y="751743"/>
            <a:ext cx="32364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3</a:t>
            </a:r>
            <a:endParaRPr lang="pt-BR" sz="3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Agrupar 15"/>
          <p:cNvGrpSpPr/>
          <p:nvPr/>
        </p:nvGrpSpPr>
        <p:grpSpPr>
          <a:xfrm>
            <a:off x="8674833" y="1546169"/>
            <a:ext cx="2439482" cy="1561126"/>
            <a:chOff x="5396635" y="650856"/>
            <a:chExt cx="2394729" cy="1436838"/>
          </a:xfrm>
        </p:grpSpPr>
        <p:sp>
          <p:nvSpPr>
            <p:cNvPr id="17" name="Retângulo 16"/>
            <p:cNvSpPr/>
            <p:nvPr/>
          </p:nvSpPr>
          <p:spPr>
            <a:xfrm>
              <a:off x="5396635" y="650856"/>
              <a:ext cx="2394729" cy="1436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/>
            <p:cNvSpPr txBox="1"/>
            <p:nvPr/>
          </p:nvSpPr>
          <p:spPr>
            <a:xfrm>
              <a:off x="5396635" y="650857"/>
              <a:ext cx="2394729" cy="1436837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/>
                <a:t>3. ¿Cuáles son los criterios, insumos y/o procedimientos que utilizamos para la </a:t>
              </a:r>
              <a:r>
                <a:rPr lang="es-MX" sz="1400" b="1" kern="1200" dirty="0" smtClean="0">
                  <a:solidFill>
                    <a:srgbClr val="FF0000"/>
                  </a:solidFill>
                </a:rPr>
                <a:t>selección de las demandas </a:t>
              </a:r>
              <a:r>
                <a:rPr lang="es-MX" sz="1400" kern="1200" dirty="0" smtClean="0"/>
                <a:t>de cooperación técnica?</a:t>
              </a:r>
              <a:endParaRPr lang="es-ES" sz="1400" kern="1200" dirty="0" smtClean="0"/>
            </a:p>
          </p:txBody>
        </p:sp>
      </p:grp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645695" y="1711463"/>
            <a:ext cx="7391400" cy="32007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1600" dirty="0" smtClean="0"/>
              <a:t>Bajo </a:t>
            </a:r>
            <a:r>
              <a:rPr lang="pt-BR" sz="1600" dirty="0" err="1" smtClean="0"/>
              <a:t>las</a:t>
            </a:r>
            <a:r>
              <a:rPr lang="pt-BR" sz="1600" dirty="0" smtClean="0"/>
              <a:t> líneas </a:t>
            </a:r>
            <a:r>
              <a:rPr lang="pt-BR" sz="1600" dirty="0" err="1" smtClean="0"/>
              <a:t>generales</a:t>
            </a:r>
            <a:r>
              <a:rPr lang="pt-BR" sz="1600" dirty="0" smtClean="0"/>
              <a:t> (PMP) </a:t>
            </a:r>
            <a:r>
              <a:rPr lang="pt-BR" sz="1600" dirty="0" err="1" smtClean="0"/>
              <a:t>los</a:t>
            </a:r>
            <a:r>
              <a:rPr lang="pt-BR" sz="1600" dirty="0" smtClean="0"/>
              <a:t> procedimentos para </a:t>
            </a:r>
            <a:r>
              <a:rPr lang="pt-BR" sz="1600" dirty="0" err="1" smtClean="0"/>
              <a:t>la</a:t>
            </a:r>
            <a:r>
              <a:rPr lang="pt-BR" sz="1600" dirty="0" smtClean="0"/>
              <a:t> </a:t>
            </a:r>
            <a:r>
              <a:rPr lang="pt-BR" sz="1600" dirty="0" err="1" smtClean="0"/>
              <a:t>selección</a:t>
            </a:r>
            <a:r>
              <a:rPr lang="pt-BR" sz="1600" dirty="0" smtClean="0"/>
              <a:t> de </a:t>
            </a:r>
            <a:r>
              <a:rPr lang="pt-BR" sz="1600" dirty="0" err="1" smtClean="0"/>
              <a:t>las</a:t>
            </a:r>
            <a:r>
              <a:rPr lang="pt-BR" sz="1600" dirty="0" smtClean="0"/>
              <a:t> demandas que </a:t>
            </a:r>
            <a:r>
              <a:rPr lang="pt-BR" sz="1600" dirty="0" err="1" smtClean="0"/>
              <a:t>sugiere</a:t>
            </a:r>
            <a:r>
              <a:rPr lang="pt-BR" sz="1600" dirty="0" smtClean="0"/>
              <a:t> </a:t>
            </a:r>
            <a:r>
              <a:rPr lang="pt-BR" sz="1600" dirty="0" err="1" smtClean="0"/>
              <a:t>la</a:t>
            </a:r>
            <a:r>
              <a:rPr lang="pt-BR" sz="1600" dirty="0" smtClean="0"/>
              <a:t> </a:t>
            </a:r>
            <a:r>
              <a:rPr lang="pt-BR" sz="1600" dirty="0" err="1" smtClean="0"/>
              <a:t>region</a:t>
            </a:r>
            <a:r>
              <a:rPr lang="pt-BR" sz="1600" dirty="0" smtClean="0"/>
              <a:t> </a:t>
            </a:r>
            <a:r>
              <a:rPr lang="pt-BR" sz="1600" dirty="0" err="1" smtClean="0"/>
              <a:t>sur</a:t>
            </a:r>
            <a:r>
              <a:rPr lang="pt-BR" sz="1600" dirty="0" smtClean="0"/>
              <a:t> se </a:t>
            </a:r>
            <a:r>
              <a:rPr lang="pt-BR" sz="1600" dirty="0" err="1" smtClean="0"/>
              <a:t>realizan</a:t>
            </a:r>
            <a:r>
              <a:rPr lang="pt-BR" sz="1600" dirty="0" smtClean="0"/>
              <a:t> mediante:</a:t>
            </a:r>
          </a:p>
          <a:p>
            <a:pPr marL="0" indent="0" algn="just">
              <a:buNone/>
            </a:pPr>
            <a:endParaRPr lang="es-UY" sz="1600" dirty="0" smtClean="0"/>
          </a:p>
          <a:p>
            <a:pPr lvl="1" algn="just"/>
            <a:r>
              <a:rPr lang="es-419" sz="1600" dirty="0" smtClean="0"/>
              <a:t>Priorización de la demanda de gobiernos en especial de los Ministerios de Agricultura;</a:t>
            </a:r>
          </a:p>
          <a:p>
            <a:pPr lvl="1" algn="just"/>
            <a:endParaRPr lang="es-UY" sz="1600" dirty="0" smtClean="0"/>
          </a:p>
          <a:p>
            <a:pPr lvl="1" algn="just"/>
            <a:r>
              <a:rPr lang="es-419" sz="1600" dirty="0" smtClean="0"/>
              <a:t>Capacidad de respuesta (técnica, administrativa y financiera) del IICA;</a:t>
            </a:r>
          </a:p>
          <a:p>
            <a:pPr lvl="1" algn="just"/>
            <a:endParaRPr lang="es-UY" sz="1600" dirty="0" smtClean="0"/>
          </a:p>
          <a:p>
            <a:pPr lvl="1" algn="just"/>
            <a:r>
              <a:rPr lang="es-419" sz="1600" dirty="0" smtClean="0"/>
              <a:t>Oportunidad de escalamiento con recursos externos, posicionamiento y generación de alianzas estratégicas;</a:t>
            </a:r>
            <a:endParaRPr lang="es-UY" sz="1600" dirty="0" smtClean="0"/>
          </a:p>
          <a:p>
            <a:pPr algn="just"/>
            <a:endParaRPr lang="es-UY" sz="2400" dirty="0"/>
          </a:p>
        </p:txBody>
      </p:sp>
      <p:sp>
        <p:nvSpPr>
          <p:cNvPr id="20" name="Retângulo 19"/>
          <p:cNvSpPr/>
          <p:nvPr/>
        </p:nvSpPr>
        <p:spPr>
          <a:xfrm>
            <a:off x="870383" y="5211347"/>
            <a:ext cx="3640866" cy="7098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Uruguay: • El PMP. 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Calidad de la demanda de gobiernos en especial Ministerios de Agricultura.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Capacidad de respuesta (técnica, administrativa y financiera) del IICA.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Oportunidad de escalamiento con recursos externos, posicionamiento y generación de alianzas estratégicas.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>
          <a:xfrm flipH="1" flipV="1">
            <a:off x="608923" y="4998766"/>
            <a:ext cx="8065910" cy="5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89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478294" y="246583"/>
            <a:ext cx="1434727" cy="39659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59" y="257353"/>
            <a:ext cx="786169" cy="30439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616661" y="745560"/>
            <a:ext cx="3236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4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Agrupar 11"/>
          <p:cNvGrpSpPr/>
          <p:nvPr/>
        </p:nvGrpSpPr>
        <p:grpSpPr>
          <a:xfrm>
            <a:off x="8820930" y="1784150"/>
            <a:ext cx="2394729" cy="1436837"/>
            <a:chOff x="1317100" y="2479300"/>
            <a:chExt cx="2394729" cy="1436837"/>
          </a:xfrm>
          <a:solidFill>
            <a:srgbClr val="A9D7FA"/>
          </a:solidFill>
        </p:grpSpPr>
        <p:sp>
          <p:nvSpPr>
            <p:cNvPr id="13" name="Retângulo 12"/>
            <p:cNvSpPr/>
            <p:nvPr/>
          </p:nvSpPr>
          <p:spPr>
            <a:xfrm>
              <a:off x="1317100" y="2479300"/>
              <a:ext cx="2394729" cy="143683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515009"/>
                <a:satOff val="-7671"/>
                <a:lumOff val="-2942"/>
                <a:alphaOff val="0"/>
              </a:schemeClr>
            </a:fillRef>
            <a:effectRef idx="0">
              <a:schemeClr val="accent5">
                <a:hueOff val="-5515009"/>
                <a:satOff val="-7671"/>
                <a:lumOff val="-29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/>
            <p:cNvSpPr txBox="1"/>
            <p:nvPr/>
          </p:nvSpPr>
          <p:spPr>
            <a:xfrm>
              <a:off x="1317100" y="2479300"/>
              <a:ext cx="2394729" cy="143683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kern="1200" dirty="0" smtClean="0">
                  <a:solidFill>
                    <a:schemeClr val="tx1"/>
                  </a:solidFill>
                </a:rPr>
                <a:t>4. ¿Cómo </a:t>
              </a:r>
              <a:r>
                <a:rPr lang="es-MX" sz="1500" b="1" kern="1200" dirty="0" smtClean="0">
                  <a:solidFill>
                    <a:schemeClr val="accent4">
                      <a:lumMod val="50000"/>
                    </a:schemeClr>
                  </a:solidFill>
                </a:rPr>
                <a:t>construir estrategias de cooperación </a:t>
              </a:r>
              <a:r>
                <a:rPr lang="es-MX" sz="1500" kern="1200" dirty="0" smtClean="0">
                  <a:solidFill>
                    <a:schemeClr val="tx1"/>
                  </a:solidFill>
                </a:rPr>
                <a:t>técnica nacional y regional que involucren a las Oficinas, DCT y la Gerencia de Proyectos?</a:t>
              </a:r>
              <a:endParaRPr lang="es-ES" sz="1500" kern="12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tângulo 14"/>
          <p:cNvSpPr/>
          <p:nvPr/>
        </p:nvSpPr>
        <p:spPr>
          <a:xfrm>
            <a:off x="854243" y="1624263"/>
            <a:ext cx="63842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Se necesitan algunos recursos que debemos </a:t>
            </a:r>
            <a:r>
              <a:rPr lang="es-ES" dirty="0" smtClean="0"/>
              <a:t>considerar el </a:t>
            </a:r>
            <a:r>
              <a:rPr lang="es-ES" dirty="0"/>
              <a:t>uso de las Tecnologías de la Información para mejorar la Gestión del Conocimiento generada a lo largo de las actividades del IICA, así como para permitir una mayor dinámica en los talleres, DCT y Gestión de Proyectos.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Mejorar la plataforma institucional (directa y dinámica);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Ser una referencia en temas estratégicos;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Descentralización efectiva: Proporcionar la gobernanza de las representaciones, para que tengan libertad presupuestaria, dentro del presupuesto aprobado para movilizar recursos en </a:t>
            </a:r>
            <a:r>
              <a:rPr lang="es-ES" dirty="0" smtClean="0"/>
              <a:t>sus diferentes líneas, </a:t>
            </a:r>
            <a:r>
              <a:rPr lang="es-ES" dirty="0"/>
              <a:t>de acuerdo con la demanda específica del </a:t>
            </a:r>
            <a:r>
              <a:rPr lang="es-ES" dirty="0" smtClean="0"/>
              <a:t>país.</a:t>
            </a:r>
            <a:endParaRPr lang="es-UY" sz="2000" dirty="0"/>
          </a:p>
        </p:txBody>
      </p:sp>
      <p:sp>
        <p:nvSpPr>
          <p:cNvPr id="16" name="Retângulo 15"/>
          <p:cNvSpPr/>
          <p:nvPr/>
        </p:nvSpPr>
        <p:spPr>
          <a:xfrm>
            <a:off x="8736032" y="3771990"/>
            <a:ext cx="2564524" cy="1944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Brasil: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Aprimorar plataforma institucional (direta e dinâmica) que contenha um repositório de informações temáticas, organizadas em redes de cooperação técnica, com o auxílio de inteligência artificial, capaz de promover gestão do conhecimento e sinergias entre temas e perfis profissionais do IICA, em diferentes países e regiões;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Sendo referência em temas estratégicos (ex.: No Brasil, nos tornamos referência no tema Água) materializando oportunidades de cooperação técnica e criando pontes entre a produção intelectual nacional e internacional, em favor da execução de projetos e a definição e apoio a implementação de políticas públicas;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Descentralização efetiva: Proporcionar a governança das representações, para que tenham liberdade orçamentária, dentro do orçamento aprovado para mobilizar recursos em diferentes linhas orçamentárias, de acordo com a demanda especifica do país.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7856621" y="561747"/>
            <a:ext cx="24063" cy="514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80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78294" y="1040026"/>
            <a:ext cx="676504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dirty="0"/>
              <a:t>Para </a:t>
            </a:r>
            <a:r>
              <a:rPr lang="es-419" dirty="0" smtClean="0"/>
              <a:t>lograr </a:t>
            </a:r>
            <a:r>
              <a:rPr lang="es-419" dirty="0"/>
              <a:t>la estrategia de cooperación de manera </a:t>
            </a:r>
            <a:r>
              <a:rPr lang="es-419" i="1" dirty="0"/>
              <a:t>dinámica, integradora, flexible y articulada</a:t>
            </a:r>
            <a:r>
              <a:rPr lang="es-419" dirty="0"/>
              <a:t>, la región sur sugiere los siguientes: </a:t>
            </a:r>
            <a:endParaRPr lang="es-UY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/>
              <a:t>Un mecanismo de gestión del conocimiento que nos integre en recursos, capacidades técnicas y la oferta de los programas con la demanda de los países, regiones y todo el hemisferio y que sea una herramienta colaborativa que fomente la cultura del intercambio de experiencias, aprendizaje y dialogo continuo, difundir integralmente la oferta de herramientas sistematizadas del IICA.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dirty="0" smtClean="0"/>
              <a:t>Generación de </a:t>
            </a:r>
            <a:r>
              <a:rPr lang="es-419" dirty="0"/>
              <a:t>espacios continuos y participativos de discusión y </a:t>
            </a:r>
            <a:r>
              <a:rPr lang="es-419" dirty="0" smtClean="0"/>
              <a:t>reflexión;</a:t>
            </a:r>
            <a:endParaRPr lang="es-UY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dirty="0" smtClean="0"/>
              <a:t>Construcción de </a:t>
            </a:r>
            <a:r>
              <a:rPr lang="es-419" dirty="0"/>
              <a:t>un plan </a:t>
            </a:r>
            <a:r>
              <a:rPr lang="es-419" dirty="0" smtClean="0"/>
              <a:t>‘táctico’ </a:t>
            </a:r>
            <a:r>
              <a:rPr lang="es-419" dirty="0"/>
              <a:t>de CT, que integre y armonice todos los programas y </a:t>
            </a:r>
            <a:r>
              <a:rPr lang="es-419" dirty="0" err="1"/>
              <a:t>operacionalize</a:t>
            </a:r>
            <a:r>
              <a:rPr lang="es-419" dirty="0"/>
              <a:t> el PMP con visión de 3 o 4 </a:t>
            </a:r>
            <a:r>
              <a:rPr lang="es-419" dirty="0" smtClean="0"/>
              <a:t>años, </a:t>
            </a:r>
            <a:r>
              <a:rPr lang="es-419" dirty="0"/>
              <a:t>incluyendo su evaluación continua para la retroalimentación </a:t>
            </a:r>
            <a:r>
              <a:rPr lang="es-419" dirty="0" smtClean="0"/>
              <a:t>permanente;</a:t>
            </a:r>
            <a:endParaRPr lang="es-UY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dirty="0"/>
              <a:t>Proceso de diálogo continuo con los socios estratégicos y las contrapartes, y plasmados en el plan </a:t>
            </a:r>
            <a:r>
              <a:rPr lang="es-419" dirty="0" smtClean="0"/>
              <a:t>táctico </a:t>
            </a:r>
            <a:r>
              <a:rPr lang="es-419" dirty="0"/>
              <a:t>de </a:t>
            </a:r>
            <a:r>
              <a:rPr lang="es-419" dirty="0" smtClean="0"/>
              <a:t>CT;</a:t>
            </a:r>
            <a:endParaRPr lang="es-UY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dirty="0"/>
              <a:t>Especializarnos más en ciertos temas con demanda </a:t>
            </a:r>
            <a:r>
              <a:rPr lang="es-419" dirty="0" smtClean="0"/>
              <a:t>creciente.</a:t>
            </a:r>
            <a:endParaRPr lang="es-UY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478294" y="246583"/>
            <a:ext cx="1434727" cy="39659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59" y="257353"/>
            <a:ext cx="786169" cy="30439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616661" y="745560"/>
            <a:ext cx="3236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5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  <p:grpSp>
        <p:nvGrpSpPr>
          <p:cNvPr id="7" name="Agrupar 6"/>
          <p:cNvGrpSpPr/>
          <p:nvPr/>
        </p:nvGrpSpPr>
        <p:grpSpPr>
          <a:xfrm>
            <a:off x="8881087" y="1681630"/>
            <a:ext cx="2394729" cy="1436837"/>
            <a:chOff x="3951302" y="2479300"/>
            <a:chExt cx="2394729" cy="1436837"/>
          </a:xfrm>
        </p:grpSpPr>
        <p:sp>
          <p:nvSpPr>
            <p:cNvPr id="8" name="Retângulo 7"/>
            <p:cNvSpPr/>
            <p:nvPr/>
          </p:nvSpPr>
          <p:spPr>
            <a:xfrm>
              <a:off x="3951302" y="2479300"/>
              <a:ext cx="2394729" cy="143683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/>
            <p:cNvSpPr txBox="1"/>
            <p:nvPr/>
          </p:nvSpPr>
          <p:spPr>
            <a:xfrm>
              <a:off x="3951302" y="2479300"/>
              <a:ext cx="2394729" cy="1436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kern="1200" dirty="0" smtClean="0"/>
                <a:t>5. ¿Cómo </a:t>
              </a:r>
              <a:r>
                <a:rPr lang="es-MX" sz="1500" b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logramos que la estrategia de CT </a:t>
              </a:r>
              <a:r>
                <a:rPr lang="es-MX" sz="1500" kern="1200" dirty="0" smtClean="0"/>
                <a:t>sea dinámica, integradora, flexible y articulada a la demanda de los países y la oferta de CT del PMP? </a:t>
              </a:r>
              <a:endParaRPr lang="es-ES" sz="1500" kern="1200" dirty="0" smtClean="0"/>
            </a:p>
          </p:txBody>
        </p:sp>
      </p:grpSp>
      <p:sp>
        <p:nvSpPr>
          <p:cNvPr id="10" name="Retângulo 9"/>
          <p:cNvSpPr/>
          <p:nvPr/>
        </p:nvSpPr>
        <p:spPr>
          <a:xfrm>
            <a:off x="8881087" y="3397679"/>
            <a:ext cx="2585545" cy="2315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Paraguay y Chile: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Un mecanismo de gestión del conocimiento que nos integre en recursos, capacidades técnicas y la oferta de los programas con la demanda de los países, regiones y todo el hemisferio y que sea una herramienta colaborativa que fomente la cultura del intercambio de experiencias, aprendizaje y dialogo continuo, difundir integralmente la oferta de herramientas sistematizadas del IICA.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Generando espacios continuos y participativos de discusión y reflexión que permitan la construcción conjunta y coordinada del modelo de cooperación técnica, a través de la creación de confianza.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Construyendo un plan táctico de CT, (hoja de ruta) que integre y armonice todos los programas y </a:t>
            </a:r>
            <a:r>
              <a:rPr lang="es-419" sz="75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operacionalice</a:t>
            </a: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el PMP con visión de 3 o 4 años, incluyendo su evaluación continua para la retroalimentación permanente.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4) Que las demandas de los países resulten de un proceso de diálogo continuo con los socios estratégicos y las contrapartes, y plasmados en el plan táctico de CT. 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419" sz="75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5) Especializarnos más en ciertos temas con demanda creciente</a:t>
            </a:r>
            <a:endParaRPr lang="es-UY" sz="75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7856621" y="561747"/>
            <a:ext cx="24063" cy="514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3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pt-B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441" y="1589495"/>
            <a:ext cx="10515600" cy="4575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UY" sz="2400" dirty="0"/>
              <a:t>Los puntos principales que hemos encontrado en las discusiones de la Regional Sur, son:</a:t>
            </a:r>
          </a:p>
          <a:p>
            <a:r>
              <a:rPr lang="es-UY" sz="2400" dirty="0"/>
              <a:t>La discontinuidad de los Gobiernos;</a:t>
            </a:r>
          </a:p>
          <a:p>
            <a:r>
              <a:rPr lang="es-UY" sz="2400" dirty="0"/>
              <a:t>Planificación y monitoreo para ayudar a los programas en su ejecución;</a:t>
            </a:r>
          </a:p>
          <a:p>
            <a:r>
              <a:rPr lang="es-UY" sz="2400" dirty="0"/>
              <a:t>Integración de la CT a través de una plataforma temática de Gestión del Conocimiento;</a:t>
            </a:r>
          </a:p>
          <a:p>
            <a:r>
              <a:rPr lang="es-UY" sz="2400" dirty="0"/>
              <a:t>Recursos humanos en temas claves y recursos financieros limitados;</a:t>
            </a:r>
          </a:p>
          <a:p>
            <a:pPr marL="228600" lvl="1">
              <a:spcBef>
                <a:spcPts val="1000"/>
              </a:spcBef>
            </a:pPr>
            <a:r>
              <a:rPr lang="es-419" dirty="0"/>
              <a:t>Especializarnos más en temas </a:t>
            </a:r>
            <a:r>
              <a:rPr lang="es-419" dirty="0" smtClean="0"/>
              <a:t>claves en las representaciones.</a:t>
            </a:r>
            <a:endParaRPr lang="es-UY" dirty="0"/>
          </a:p>
          <a:p>
            <a:r>
              <a:rPr lang="es-UY" sz="2400" dirty="0" smtClean="0"/>
              <a:t>Autonomía </a:t>
            </a:r>
            <a:r>
              <a:rPr lang="es-UY" sz="2400" dirty="0"/>
              <a:t>y descentralización financiera de las oficinas;</a:t>
            </a:r>
          </a:p>
          <a:p>
            <a:r>
              <a:rPr lang="es-UY" sz="2400" dirty="0" smtClean="0"/>
              <a:t>Hacer </a:t>
            </a:r>
            <a:r>
              <a:rPr lang="es-UY" sz="2400" dirty="0"/>
              <a:t>referencia sobre temas técnicos relevantes para los </a:t>
            </a:r>
            <a:r>
              <a:rPr lang="es-UY" sz="2400" dirty="0" smtClean="0"/>
              <a:t>países;</a:t>
            </a:r>
            <a:endParaRPr lang="es-UY" sz="2400" dirty="0"/>
          </a:p>
          <a:p>
            <a:r>
              <a:rPr lang="es-UY" sz="2400" dirty="0"/>
              <a:t>Comunicación interna y externa </a:t>
            </a:r>
            <a:r>
              <a:rPr lang="es-UY" sz="2400" dirty="0" smtClean="0"/>
              <a:t>eficiente (elaboración y difusión de datos estadísticos de </a:t>
            </a:r>
            <a:r>
              <a:rPr lang="es-UY" sz="2400" dirty="0" err="1" smtClean="0"/>
              <a:t>lICA</a:t>
            </a:r>
            <a:r>
              <a:rPr lang="es-UY" sz="2400" dirty="0" smtClean="0"/>
              <a:t> referentes a la importancia del Agro en nuestras economías);</a:t>
            </a:r>
            <a:endParaRPr lang="es-UY" sz="2400" dirty="0"/>
          </a:p>
          <a:p>
            <a:r>
              <a:rPr lang="es-UY" sz="2400" dirty="0" smtClean="0"/>
              <a:t>Generación de </a:t>
            </a:r>
            <a:r>
              <a:rPr lang="es-UY" sz="2400" dirty="0"/>
              <a:t>espacios continuos y </a:t>
            </a:r>
            <a:r>
              <a:rPr lang="es-UY" sz="2400" dirty="0" smtClean="0"/>
              <a:t>participativos;</a:t>
            </a:r>
            <a:endParaRPr lang="es-UY" sz="2400" dirty="0"/>
          </a:p>
          <a:p>
            <a:r>
              <a:rPr lang="es-UY" sz="2400" dirty="0" smtClean="0"/>
              <a:t>Buscar siempre dónde </a:t>
            </a:r>
            <a:r>
              <a:rPr lang="es-UY" sz="2400" dirty="0"/>
              <a:t>están las oportunidades de </a:t>
            </a:r>
            <a:r>
              <a:rPr lang="es-UY" sz="2400" dirty="0" smtClean="0"/>
              <a:t>cooperar y recursos financieros.</a:t>
            </a:r>
            <a:endParaRPr lang="es-UY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30468" t="22912" r="47953" b="67545"/>
          <a:stretch/>
        </p:blipFill>
        <p:spPr>
          <a:xfrm>
            <a:off x="9361092" y="523309"/>
            <a:ext cx="1434727" cy="39659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957" y="534079"/>
            <a:ext cx="786169" cy="30439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9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39" b="96403" l="0" r="99443">
                        <a14:foregroundMark x1="34540" y1="15827" x2="34540" y2="15827"/>
                        <a14:foregroundMark x1="54039" y1="20863" x2="54039" y2="20863"/>
                        <a14:foregroundMark x1="22284" y1="30216" x2="22284" y2="30216"/>
                        <a14:foregroundMark x1="12813" y1="28058" x2="12813" y2="280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179" y="2094461"/>
            <a:ext cx="3930092" cy="1548575"/>
          </a:xfrm>
          <a:prstGeom prst="rect">
            <a:avLst/>
          </a:prstGeom>
        </p:spPr>
      </p:pic>
      <p:pic>
        <p:nvPicPr>
          <p:cNvPr id="4" name="Picture 2" descr="Imagem relacionad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28551" r="34874" b="40006"/>
          <a:stretch/>
        </p:blipFill>
        <p:spPr bwMode="auto">
          <a:xfrm>
            <a:off x="1456057" y="5616477"/>
            <a:ext cx="502275" cy="51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140024" y="5721771"/>
            <a:ext cx="2471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@IICABRASIL</a:t>
            </a:r>
            <a:endParaRPr lang="pt-BR" sz="1400" dirty="0"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244179" y="5234388"/>
            <a:ext cx="388862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CAIO TIBÉRIO DA ROCHA</a:t>
            </a:r>
          </a:p>
          <a:p>
            <a:r>
              <a:rPr lang="pt-BR" sz="1400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Coordenador Regional para a Região Sul</a:t>
            </a:r>
          </a:p>
          <a:p>
            <a:r>
              <a:rPr lang="pt-BR" sz="1100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Argentina – Brasil </a:t>
            </a:r>
            <a:r>
              <a:rPr lang="pt-BR" sz="1100" dirty="0">
                <a:latin typeface="Century Gothic" panose="020B0502020202020204" pitchFamily="34" charset="0"/>
                <a:cs typeface="Segoe UI" panose="020B0502040204020203" pitchFamily="34" charset="0"/>
              </a:rPr>
              <a:t>– Chile </a:t>
            </a:r>
            <a:r>
              <a:rPr lang="pt-BR" sz="1100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– Uruguai - </a:t>
            </a:r>
            <a:r>
              <a:rPr lang="pt-BR" sz="1100" dirty="0">
                <a:latin typeface="Century Gothic" panose="020B0502020202020204" pitchFamily="34" charset="0"/>
                <a:cs typeface="Segoe UI" panose="020B0502040204020203" pitchFamily="34" charset="0"/>
              </a:rPr>
              <a:t>Paraguai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140024" y="5212119"/>
            <a:ext cx="1871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Century Gothic" panose="020B0502020202020204" pitchFamily="34" charset="0"/>
                <a:cs typeface="Segoe UI" panose="020B0502040204020203" pitchFamily="34" charset="0"/>
              </a:rPr>
              <a:t>@IICABRASIL</a:t>
            </a:r>
            <a:endParaRPr lang="pt-BR" sz="1400" dirty="0"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Resultado de imagem para simbolo twit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511" y="5134652"/>
            <a:ext cx="406981" cy="40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ector reto 10"/>
          <p:cNvCxnSpPr/>
          <p:nvPr/>
        </p:nvCxnSpPr>
        <p:spPr>
          <a:xfrm>
            <a:off x="4011648" y="4561046"/>
            <a:ext cx="0" cy="1678674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6"/>
          <a:srcRect l="29151" t="83397" r="12603" b="9165"/>
          <a:stretch/>
        </p:blipFill>
        <p:spPr>
          <a:xfrm>
            <a:off x="24976" y="6220325"/>
            <a:ext cx="12167024" cy="63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66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1649</Words>
  <Application>Microsoft Office PowerPoint</Application>
  <PresentationFormat>Panorámica</PresentationFormat>
  <Paragraphs>123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 Gothic</vt:lpstr>
      <vt:lpstr>Segoe UI</vt:lpstr>
      <vt:lpstr>Times New Roman</vt:lpstr>
      <vt:lpstr>Tema do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Caio Rocha</dc:creator>
  <cp:lastModifiedBy>Marlen Montoya</cp:lastModifiedBy>
  <cp:revision>88</cp:revision>
  <cp:lastPrinted>2019-08-07T19:40:02Z</cp:lastPrinted>
  <dcterms:created xsi:type="dcterms:W3CDTF">2019-05-08T17:37:03Z</dcterms:created>
  <dcterms:modified xsi:type="dcterms:W3CDTF">2019-08-08T17:22:42Z</dcterms:modified>
</cp:coreProperties>
</file>