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1" r:id="rId1"/>
  </p:sldMasterIdLst>
  <p:sldIdLst>
    <p:sldId id="265" r:id="rId2"/>
    <p:sldId id="325" r:id="rId3"/>
    <p:sldId id="326" r:id="rId4"/>
    <p:sldId id="327" r:id="rId5"/>
    <p:sldId id="328" r:id="rId6"/>
    <p:sldId id="329" r:id="rId7"/>
    <p:sldId id="330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38" autoAdjust="0"/>
    <p:restoredTop sz="94660"/>
  </p:normalViewPr>
  <p:slideViewPr>
    <p:cSldViewPr snapToGrid="0">
      <p:cViewPr varScale="1">
        <p:scale>
          <a:sx n="84" d="100"/>
          <a:sy n="84" d="100"/>
        </p:scale>
        <p:origin x="9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164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3708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5833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8808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3069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4898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466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0954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3808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1902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52C5-B54C-4E32-BD22-80DCFA08F73B}" type="datetimeFigureOut">
              <a:rPr lang="es-CR" smtClean="0"/>
              <a:t>5/8/2019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5C6C-B699-4803-9568-AD1E94757AA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374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59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1081"/>
            <a:ext cx="9144000" cy="3422232"/>
          </a:xfrm>
          <a:prstGeom prst="rect">
            <a:avLst/>
          </a:prstGeom>
          <a:solidFill>
            <a:srgbClr val="0E2F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s-CR" sz="135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094" y="1059358"/>
            <a:ext cx="2310538" cy="946640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252446" y="5864029"/>
            <a:ext cx="2660189" cy="340599"/>
          </a:xfrm>
        </p:spPr>
        <p:txBody>
          <a:bodyPr/>
          <a:lstStyle/>
          <a:p>
            <a:pPr algn="r"/>
            <a:r>
              <a:rPr lang="es-CR" sz="1500" dirty="0" smtClean="0"/>
              <a:t>Agosto</a:t>
            </a:r>
            <a:r>
              <a:rPr lang="es-CR" sz="1500" dirty="0" smtClean="0"/>
              <a:t> </a:t>
            </a:r>
            <a:r>
              <a:rPr lang="es-CR" sz="1500" dirty="0" smtClean="0"/>
              <a:t>2019</a:t>
            </a:r>
            <a:endParaRPr lang="es-CR" sz="15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1876" y="855418"/>
            <a:ext cx="6060570" cy="19148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Semana de la Cooperación Técnica</a:t>
            </a:r>
          </a:p>
          <a:p>
            <a:endParaRPr lang="es-E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Síntesis de la Región Central</a:t>
            </a:r>
            <a:endParaRPr lang="es-C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385" y="5321808"/>
            <a:ext cx="5620691" cy="132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8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2818" y="228871"/>
            <a:ext cx="1201016" cy="542591"/>
          </a:xfrm>
          <a:prstGeom prst="rect">
            <a:avLst/>
          </a:prstGeom>
        </p:spPr>
      </p:pic>
      <p:pic>
        <p:nvPicPr>
          <p:cNvPr id="5" name="Imagen 4" descr="C:\Users\pzuniga\Downloads\f2f91c94-4a51-4a3b-80d1-2734a0597ffe_encabezado_para_papeleria_ct (1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00" b="50820"/>
          <a:stretch/>
        </p:blipFill>
        <p:spPr bwMode="auto">
          <a:xfrm>
            <a:off x="486028" y="279186"/>
            <a:ext cx="1973707" cy="580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59536"/>
            <a:ext cx="7886700" cy="831153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/>
              <a:t>¿Cuáles son los tres principales factores que limitan la efectividad de la cooperación técnica</a:t>
            </a:r>
            <a:r>
              <a:rPr lang="es-ES" sz="2800" b="1" dirty="0" smtClean="0"/>
              <a:t>?</a:t>
            </a:r>
            <a:endParaRPr lang="en-US" sz="28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56032" y="1962784"/>
            <a:ext cx="8637802" cy="464832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dirty="0" smtClean="0"/>
              <a:t>CT </a:t>
            </a:r>
            <a:r>
              <a:rPr lang="es-ES" dirty="0"/>
              <a:t>del IICA no necesariamente está alineada a </a:t>
            </a:r>
            <a:r>
              <a:rPr lang="es-ES" dirty="0" smtClean="0"/>
              <a:t>la demanda de los países:</a:t>
            </a:r>
          </a:p>
          <a:p>
            <a:pPr lvl="1" algn="just"/>
            <a:r>
              <a:rPr lang="es-ES" dirty="0" smtClean="0">
                <a:solidFill>
                  <a:srgbClr val="00B050"/>
                </a:solidFill>
              </a:rPr>
              <a:t>Demandas cambiantes, inestables políticamente, de </a:t>
            </a:r>
            <a:r>
              <a:rPr lang="es-ES" dirty="0">
                <a:solidFill>
                  <a:srgbClr val="00B050"/>
                </a:solidFill>
              </a:rPr>
              <a:t>corto </a:t>
            </a:r>
            <a:r>
              <a:rPr lang="es-ES" dirty="0" smtClean="0">
                <a:solidFill>
                  <a:srgbClr val="00B050"/>
                </a:solidFill>
              </a:rPr>
              <a:t>plazo, en ocasiones poco estratégicas, por lo que se </a:t>
            </a:r>
            <a:r>
              <a:rPr lang="es-ES" dirty="0">
                <a:solidFill>
                  <a:srgbClr val="00B050"/>
                </a:solidFill>
              </a:rPr>
              <a:t>requiere de mucha flexibilidad para </a:t>
            </a:r>
            <a:r>
              <a:rPr lang="es-ES" dirty="0" smtClean="0">
                <a:solidFill>
                  <a:srgbClr val="00B050"/>
                </a:solidFill>
              </a:rPr>
              <a:t>atenderlas</a:t>
            </a:r>
          </a:p>
          <a:p>
            <a:pPr lvl="1" algn="just"/>
            <a:r>
              <a:rPr lang="es-ES" dirty="0" smtClean="0">
                <a:solidFill>
                  <a:srgbClr val="00B050"/>
                </a:solidFill>
              </a:rPr>
              <a:t>Heterogeneidad </a:t>
            </a:r>
            <a:r>
              <a:rPr lang="es-ES" dirty="0">
                <a:solidFill>
                  <a:srgbClr val="00B050"/>
                </a:solidFill>
              </a:rPr>
              <a:t>de los instrumentos de CT dificulta atender las demandas de manera oportuna</a:t>
            </a:r>
          </a:p>
          <a:p>
            <a:pPr lvl="1" algn="just"/>
            <a:r>
              <a:rPr lang="es-ES" dirty="0" smtClean="0">
                <a:solidFill>
                  <a:srgbClr val="00B050"/>
                </a:solidFill>
              </a:rPr>
              <a:t>Dificultad interna y externa para el trabajo </a:t>
            </a:r>
            <a:r>
              <a:rPr lang="es-ES" dirty="0">
                <a:solidFill>
                  <a:srgbClr val="00B050"/>
                </a:solidFill>
              </a:rPr>
              <a:t>en </a:t>
            </a:r>
            <a:r>
              <a:rPr lang="es-ES" dirty="0" smtClean="0">
                <a:solidFill>
                  <a:srgbClr val="00B050"/>
                </a:solidFill>
              </a:rPr>
              <a:t>equipo y coordinar </a:t>
            </a:r>
            <a:r>
              <a:rPr lang="es-ES" dirty="0">
                <a:solidFill>
                  <a:srgbClr val="00B050"/>
                </a:solidFill>
              </a:rPr>
              <a:t>la planeación, programación e implementación de </a:t>
            </a:r>
            <a:r>
              <a:rPr lang="es-ES" dirty="0" smtClean="0">
                <a:solidFill>
                  <a:srgbClr val="00B050"/>
                </a:solidFill>
              </a:rPr>
              <a:t>las demandas de CT</a:t>
            </a:r>
            <a:endParaRPr lang="es-ES" dirty="0">
              <a:solidFill>
                <a:srgbClr val="00B050"/>
              </a:solidFill>
            </a:endParaRPr>
          </a:p>
          <a:p>
            <a:pPr lvl="1" algn="just"/>
            <a:r>
              <a:rPr lang="es-ES" dirty="0" smtClean="0">
                <a:solidFill>
                  <a:srgbClr val="00B050"/>
                </a:solidFill>
              </a:rPr>
              <a:t>Oferta </a:t>
            </a:r>
            <a:r>
              <a:rPr lang="es-ES" dirty="0">
                <a:solidFill>
                  <a:srgbClr val="00B050"/>
                </a:solidFill>
              </a:rPr>
              <a:t>de </a:t>
            </a:r>
            <a:r>
              <a:rPr lang="es-ES" dirty="0" smtClean="0">
                <a:solidFill>
                  <a:srgbClr val="00B050"/>
                </a:solidFill>
              </a:rPr>
              <a:t>la CT del PMP es amplia y no priorizada según la demanda</a:t>
            </a:r>
          </a:p>
          <a:p>
            <a:pPr lvl="1" algn="just"/>
            <a:r>
              <a:rPr lang="es-ES" dirty="0">
                <a:solidFill>
                  <a:srgbClr val="00B050"/>
                </a:solidFill>
              </a:rPr>
              <a:t>Debe construirse mecanismos de consulta con el sector privado. </a:t>
            </a:r>
            <a:endParaRPr lang="en-US" dirty="0">
              <a:solidFill>
                <a:srgbClr val="00B050"/>
              </a:solidFill>
            </a:endParaRPr>
          </a:p>
          <a:p>
            <a:pPr lvl="1" algn="just"/>
            <a:r>
              <a:rPr lang="es-ES" dirty="0" smtClean="0">
                <a:solidFill>
                  <a:srgbClr val="00B050"/>
                </a:solidFill>
              </a:rPr>
              <a:t>Centralización </a:t>
            </a:r>
            <a:r>
              <a:rPr lang="es-ES" dirty="0">
                <a:solidFill>
                  <a:srgbClr val="00B050"/>
                </a:solidFill>
              </a:rPr>
              <a:t>en las gestiones de </a:t>
            </a:r>
            <a:r>
              <a:rPr lang="es-ES" dirty="0" smtClean="0">
                <a:solidFill>
                  <a:srgbClr val="00B050"/>
                </a:solidFill>
              </a:rPr>
              <a:t>CT, </a:t>
            </a:r>
            <a:r>
              <a:rPr lang="es-ES" dirty="0">
                <a:solidFill>
                  <a:srgbClr val="00B050"/>
                </a:solidFill>
              </a:rPr>
              <a:t>debe existir coherencia entre la SEDE, oficinas, PMP y </a:t>
            </a:r>
            <a:r>
              <a:rPr lang="es-ES" dirty="0" smtClean="0">
                <a:solidFill>
                  <a:srgbClr val="00B050"/>
                </a:solidFill>
              </a:rPr>
              <a:t>países</a:t>
            </a:r>
          </a:p>
          <a:p>
            <a:pPr algn="just"/>
            <a:r>
              <a:rPr lang="es-ES" dirty="0"/>
              <a:t>Recursos financieros y técnicos son limitados y están sujetos a aspectos de coordinación </a:t>
            </a:r>
            <a:r>
              <a:rPr lang="es-ES" dirty="0" smtClean="0"/>
              <a:t>efectiva; </a:t>
            </a:r>
            <a:r>
              <a:rPr lang="es-ES" dirty="0"/>
              <a:t>no hay una asimilación completa del modelo de gestión del conocimiento para responder a las demandas de los </a:t>
            </a:r>
            <a:r>
              <a:rPr lang="es-ES" dirty="0" smtClean="0"/>
              <a:t>países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396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2818" y="228871"/>
            <a:ext cx="1201016" cy="542591"/>
          </a:xfrm>
          <a:prstGeom prst="rect">
            <a:avLst/>
          </a:prstGeom>
        </p:spPr>
      </p:pic>
      <p:pic>
        <p:nvPicPr>
          <p:cNvPr id="5" name="Imagen 4" descr="C:\Users\pzuniga\Downloads\f2f91c94-4a51-4a3b-80d1-2734a0597ffe_encabezado_para_papeleria_ct (1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00" b="50820"/>
          <a:stretch/>
        </p:blipFill>
        <p:spPr bwMode="auto">
          <a:xfrm>
            <a:off x="486028" y="279186"/>
            <a:ext cx="1973707" cy="580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59536"/>
            <a:ext cx="7886700" cy="831153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/>
              <a:t>¿Cuáles son los tres principales factores que limitan la efectividad de la cooperación técnica</a:t>
            </a:r>
            <a:r>
              <a:rPr lang="es-ES" sz="2800" b="1" dirty="0" smtClean="0"/>
              <a:t>?</a:t>
            </a:r>
            <a:endParaRPr lang="en-US" sz="28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56032" y="2271038"/>
            <a:ext cx="8637802" cy="4422369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Gestión de la CT </a:t>
            </a:r>
            <a:r>
              <a:rPr lang="es-ES" sz="2400" dirty="0" smtClean="0"/>
              <a:t>limitada técnica y financieramente:</a:t>
            </a:r>
            <a:endParaRPr lang="es-ES" sz="2400" dirty="0"/>
          </a:p>
          <a:p>
            <a:pPr lvl="1" algn="just"/>
            <a:r>
              <a:rPr lang="es-ES" sz="2000" dirty="0">
                <a:solidFill>
                  <a:srgbClr val="00B050"/>
                </a:solidFill>
              </a:rPr>
              <a:t>Limitados espacios de discusión técnica, conceptual y </a:t>
            </a:r>
            <a:r>
              <a:rPr lang="es-ES" sz="2000" dirty="0" smtClean="0">
                <a:solidFill>
                  <a:srgbClr val="00B050"/>
                </a:solidFill>
              </a:rPr>
              <a:t>metodológica</a:t>
            </a:r>
            <a:endParaRPr lang="es-ES" sz="2000" dirty="0">
              <a:solidFill>
                <a:srgbClr val="00B050"/>
              </a:solidFill>
            </a:endParaRPr>
          </a:p>
          <a:p>
            <a:pPr lvl="1" algn="just"/>
            <a:r>
              <a:rPr lang="es-ES" sz="2000" dirty="0">
                <a:solidFill>
                  <a:srgbClr val="00B050"/>
                </a:solidFill>
              </a:rPr>
              <a:t>No </a:t>
            </a:r>
            <a:r>
              <a:rPr lang="es-ES" sz="2000" dirty="0" smtClean="0">
                <a:solidFill>
                  <a:srgbClr val="00B050"/>
                </a:solidFill>
              </a:rPr>
              <a:t>existe un </a:t>
            </a:r>
            <a:r>
              <a:rPr lang="es-ES" sz="2000" dirty="0">
                <a:solidFill>
                  <a:srgbClr val="00B050"/>
                </a:solidFill>
              </a:rPr>
              <a:t>sello IICA de los bienes públicos </a:t>
            </a:r>
            <a:r>
              <a:rPr lang="es-ES" sz="2000" dirty="0" smtClean="0">
                <a:solidFill>
                  <a:srgbClr val="00B050"/>
                </a:solidFill>
              </a:rPr>
              <a:t>generados</a:t>
            </a:r>
            <a:endParaRPr lang="es-ES" sz="2000" dirty="0">
              <a:solidFill>
                <a:srgbClr val="00B050"/>
              </a:solidFill>
            </a:endParaRPr>
          </a:p>
          <a:p>
            <a:pPr lvl="1" algn="just"/>
            <a:r>
              <a:rPr lang="es-ES" sz="2000" dirty="0" smtClean="0">
                <a:solidFill>
                  <a:srgbClr val="00B050"/>
                </a:solidFill>
              </a:rPr>
              <a:t>Respuesta </a:t>
            </a:r>
            <a:r>
              <a:rPr lang="es-ES" sz="2000" dirty="0">
                <a:solidFill>
                  <a:srgbClr val="00B050"/>
                </a:solidFill>
              </a:rPr>
              <a:t>tardía </a:t>
            </a:r>
            <a:r>
              <a:rPr lang="es-ES" sz="2000" dirty="0" smtClean="0">
                <a:solidFill>
                  <a:srgbClr val="00B050"/>
                </a:solidFill>
              </a:rPr>
              <a:t>y burocracia para atender demandas </a:t>
            </a:r>
            <a:r>
              <a:rPr lang="es-ES" sz="2000" dirty="0">
                <a:solidFill>
                  <a:srgbClr val="00B050"/>
                </a:solidFill>
              </a:rPr>
              <a:t>estratégicas</a:t>
            </a:r>
          </a:p>
          <a:p>
            <a:pPr lvl="1" algn="just"/>
            <a:r>
              <a:rPr lang="es-ES" sz="2000" dirty="0" smtClean="0">
                <a:solidFill>
                  <a:srgbClr val="00B050"/>
                </a:solidFill>
              </a:rPr>
              <a:t>CT limitada en calidad, alcance, visibilidad, presupuesto y capacidad</a:t>
            </a:r>
            <a:endParaRPr lang="es-ES" sz="2000" dirty="0">
              <a:solidFill>
                <a:srgbClr val="00B050"/>
              </a:solidFill>
            </a:endParaRPr>
          </a:p>
          <a:p>
            <a:pPr lvl="1" algn="just"/>
            <a:r>
              <a:rPr lang="es-ES" sz="2000" dirty="0">
                <a:solidFill>
                  <a:srgbClr val="00B050"/>
                </a:solidFill>
              </a:rPr>
              <a:t>Experiencia técnica </a:t>
            </a:r>
            <a:r>
              <a:rPr lang="es-ES" sz="2000" dirty="0" smtClean="0">
                <a:solidFill>
                  <a:srgbClr val="00B050"/>
                </a:solidFill>
              </a:rPr>
              <a:t>subutilizada y con limitada actualización</a:t>
            </a:r>
            <a:endParaRPr lang="es-ES" sz="2000" dirty="0">
              <a:solidFill>
                <a:srgbClr val="00B050"/>
              </a:solidFill>
            </a:endParaRPr>
          </a:p>
          <a:p>
            <a:pPr lvl="1" algn="just"/>
            <a:r>
              <a:rPr lang="es-ES" sz="2000" dirty="0">
                <a:solidFill>
                  <a:srgbClr val="00B050"/>
                </a:solidFill>
              </a:rPr>
              <a:t>Poco apoyo de los especialistas </a:t>
            </a:r>
            <a:r>
              <a:rPr lang="es-ES" sz="2000" dirty="0" smtClean="0">
                <a:solidFill>
                  <a:srgbClr val="00B050"/>
                </a:solidFill>
              </a:rPr>
              <a:t>por </a:t>
            </a:r>
            <a:r>
              <a:rPr lang="es-ES" sz="2000" dirty="0">
                <a:solidFill>
                  <a:srgbClr val="00B050"/>
                </a:solidFill>
              </a:rPr>
              <a:t>factor tiempo</a:t>
            </a:r>
          </a:p>
          <a:p>
            <a:pPr lvl="1" algn="just"/>
            <a:r>
              <a:rPr lang="es-ES" sz="2000" dirty="0" smtClean="0">
                <a:solidFill>
                  <a:srgbClr val="00B050"/>
                </a:solidFill>
              </a:rPr>
              <a:t>Limitada </a:t>
            </a:r>
            <a:r>
              <a:rPr lang="es-ES" sz="2000" dirty="0">
                <a:solidFill>
                  <a:srgbClr val="00B050"/>
                </a:solidFill>
              </a:rPr>
              <a:t>capitalización de los resultados </a:t>
            </a:r>
            <a:r>
              <a:rPr lang="es-ES" sz="2000" dirty="0" smtClean="0">
                <a:solidFill>
                  <a:srgbClr val="00B050"/>
                </a:solidFill>
              </a:rPr>
              <a:t>de los proyectos</a:t>
            </a:r>
            <a:endParaRPr lang="es-ES" sz="2000" dirty="0">
              <a:solidFill>
                <a:srgbClr val="00B050"/>
              </a:solidFill>
            </a:endParaRPr>
          </a:p>
          <a:p>
            <a:pPr lvl="1" algn="just"/>
            <a:r>
              <a:rPr lang="es-ES" sz="2000" dirty="0" smtClean="0">
                <a:solidFill>
                  <a:srgbClr val="00B050"/>
                </a:solidFill>
              </a:rPr>
              <a:t>Limitada </a:t>
            </a:r>
            <a:r>
              <a:rPr lang="es-ES" sz="2000" dirty="0">
                <a:solidFill>
                  <a:srgbClr val="00B050"/>
                </a:solidFill>
              </a:rPr>
              <a:t>identificación de nuevas áreas de </a:t>
            </a:r>
            <a:r>
              <a:rPr lang="es-ES" sz="2000" dirty="0" smtClean="0">
                <a:solidFill>
                  <a:srgbClr val="00B050"/>
                </a:solidFill>
              </a:rPr>
              <a:t>oportunidad</a:t>
            </a:r>
            <a:endParaRPr lang="es-ES" sz="2000" dirty="0">
              <a:solidFill>
                <a:srgbClr val="00B050"/>
              </a:solidFill>
            </a:endParaRPr>
          </a:p>
          <a:p>
            <a:pPr lvl="1" algn="just"/>
            <a:r>
              <a:rPr lang="es-ES" sz="2000" dirty="0" smtClean="0">
                <a:solidFill>
                  <a:srgbClr val="00B050"/>
                </a:solidFill>
              </a:rPr>
              <a:t>Baja </a:t>
            </a:r>
            <a:r>
              <a:rPr lang="es-ES" sz="2000" dirty="0">
                <a:solidFill>
                  <a:srgbClr val="00B050"/>
                </a:solidFill>
              </a:rPr>
              <a:t>apropiación </a:t>
            </a:r>
            <a:r>
              <a:rPr lang="es-ES" sz="2000" dirty="0" smtClean="0">
                <a:solidFill>
                  <a:srgbClr val="00B050"/>
                </a:solidFill>
              </a:rPr>
              <a:t>y conocimiento de </a:t>
            </a:r>
            <a:r>
              <a:rPr lang="es-ES" sz="2000" dirty="0">
                <a:solidFill>
                  <a:srgbClr val="00B050"/>
                </a:solidFill>
              </a:rPr>
              <a:t>los instrumentos de </a:t>
            </a:r>
            <a:r>
              <a:rPr lang="es-ES" sz="2000" dirty="0" smtClean="0">
                <a:solidFill>
                  <a:srgbClr val="00B050"/>
                </a:solidFill>
              </a:rPr>
              <a:t>CT (PMP</a:t>
            </a:r>
            <a:r>
              <a:rPr lang="es-ES" sz="2000" dirty="0">
                <a:solidFill>
                  <a:srgbClr val="00B050"/>
                </a:solidFill>
              </a:rPr>
              <a:t>, modelo de cooperación, </a:t>
            </a:r>
            <a:r>
              <a:rPr lang="es-ES" sz="2000" dirty="0" smtClean="0">
                <a:solidFill>
                  <a:srgbClr val="00B050"/>
                </a:solidFill>
              </a:rPr>
              <a:t>metodologías </a:t>
            </a:r>
            <a:r>
              <a:rPr lang="es-ES" sz="2000" dirty="0">
                <a:solidFill>
                  <a:srgbClr val="00B050"/>
                </a:solidFill>
              </a:rPr>
              <a:t>y </a:t>
            </a:r>
            <a:r>
              <a:rPr lang="es-ES" sz="2000" dirty="0" smtClean="0">
                <a:solidFill>
                  <a:srgbClr val="00B050"/>
                </a:solidFill>
              </a:rPr>
              <a:t>capacidades)</a:t>
            </a:r>
            <a:endParaRPr lang="es-E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34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2818" y="228871"/>
            <a:ext cx="1201016" cy="542591"/>
          </a:xfrm>
          <a:prstGeom prst="rect">
            <a:avLst/>
          </a:prstGeom>
        </p:spPr>
      </p:pic>
      <p:pic>
        <p:nvPicPr>
          <p:cNvPr id="5" name="Imagen 4" descr="C:\Users\pzuniga\Downloads\f2f91c94-4a51-4a3b-80d1-2734a0597ffe_encabezado_para_papeleria_ct (1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00" b="50820"/>
          <a:stretch/>
        </p:blipFill>
        <p:spPr bwMode="auto">
          <a:xfrm>
            <a:off x="486028" y="279186"/>
            <a:ext cx="1973707" cy="580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59536"/>
            <a:ext cx="7886700" cy="1216152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/>
              <a:t>¿Qué procedimientos utilizamos para identificar las demandas de cooperación técnica verdaderamente estratégicas en los países y regiones</a:t>
            </a:r>
            <a:r>
              <a:rPr lang="es-ES" sz="2800" b="1" dirty="0" smtClean="0"/>
              <a:t>?</a:t>
            </a:r>
            <a:endParaRPr lang="es-ES" sz="28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56032" y="2487168"/>
            <a:ext cx="8637802" cy="4206239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/>
              <a:t>Consultas, entrevistas o reuniones con:</a:t>
            </a:r>
          </a:p>
          <a:p>
            <a:pPr lvl="1" algn="just"/>
            <a:r>
              <a:rPr lang="es-ES" sz="2000" dirty="0" smtClean="0">
                <a:solidFill>
                  <a:srgbClr val="00B050"/>
                </a:solidFill>
              </a:rPr>
              <a:t>Actores </a:t>
            </a:r>
            <a:r>
              <a:rPr lang="es-ES" sz="2000" dirty="0">
                <a:solidFill>
                  <a:srgbClr val="00B050"/>
                </a:solidFill>
              </a:rPr>
              <a:t>y autoridades del </a:t>
            </a:r>
            <a:r>
              <a:rPr lang="es-ES" sz="2000" dirty="0" smtClean="0">
                <a:solidFill>
                  <a:srgbClr val="00B050"/>
                </a:solidFill>
              </a:rPr>
              <a:t>sector.</a:t>
            </a:r>
          </a:p>
          <a:p>
            <a:pPr lvl="1" algn="just"/>
            <a:r>
              <a:rPr lang="es-ES" sz="2000" dirty="0" smtClean="0">
                <a:solidFill>
                  <a:srgbClr val="00B050"/>
                </a:solidFill>
              </a:rPr>
              <a:t>Posibles </a:t>
            </a:r>
            <a:r>
              <a:rPr lang="es-ES" sz="2000" dirty="0">
                <a:solidFill>
                  <a:srgbClr val="00B050"/>
                </a:solidFill>
              </a:rPr>
              <a:t>beneficiarios de los proyectos. </a:t>
            </a:r>
          </a:p>
          <a:p>
            <a:pPr lvl="1" algn="just"/>
            <a:r>
              <a:rPr lang="es-ES" sz="2000" dirty="0" smtClean="0">
                <a:solidFill>
                  <a:srgbClr val="00B050"/>
                </a:solidFill>
              </a:rPr>
              <a:t>Asociaciones</a:t>
            </a:r>
            <a:r>
              <a:rPr lang="es-ES" sz="2000" dirty="0">
                <a:solidFill>
                  <a:srgbClr val="00B050"/>
                </a:solidFill>
              </a:rPr>
              <a:t>, gremios y líderes de </a:t>
            </a:r>
            <a:r>
              <a:rPr lang="es-ES" sz="2000" dirty="0" smtClean="0">
                <a:solidFill>
                  <a:srgbClr val="00B050"/>
                </a:solidFill>
              </a:rPr>
              <a:t>opinión</a:t>
            </a:r>
          </a:p>
          <a:p>
            <a:pPr algn="just"/>
            <a:r>
              <a:rPr lang="es-ES" sz="2400" dirty="0" smtClean="0"/>
              <a:t>Se </a:t>
            </a:r>
            <a:r>
              <a:rPr lang="es-ES" sz="2400" dirty="0"/>
              <a:t>debe ampliar </a:t>
            </a:r>
            <a:r>
              <a:rPr lang="es-ES" sz="2400" dirty="0" smtClean="0"/>
              <a:t>consultas con </a:t>
            </a:r>
            <a:r>
              <a:rPr lang="es-ES" sz="2400" dirty="0"/>
              <a:t>actores vinculados de otros </a:t>
            </a:r>
            <a:r>
              <a:rPr lang="es-ES" sz="2400" dirty="0" smtClean="0"/>
              <a:t>sectores (Ministerios </a:t>
            </a:r>
            <a:r>
              <a:rPr lang="es-ES" sz="2400" dirty="0"/>
              <a:t>de hacienda, finanzas, economía, ambiente, </a:t>
            </a:r>
            <a:r>
              <a:rPr lang="es-ES" sz="2400" dirty="0" err="1" smtClean="0"/>
              <a:t>etc</a:t>
            </a:r>
            <a:r>
              <a:rPr lang="es-ES" sz="2400" dirty="0" smtClean="0"/>
              <a:t>)</a:t>
            </a:r>
          </a:p>
          <a:p>
            <a:pPr algn="just"/>
            <a:r>
              <a:rPr lang="es-ES" sz="2400" dirty="0" smtClean="0"/>
              <a:t>El </a:t>
            </a:r>
            <a:r>
              <a:rPr lang="es-ES" sz="2400" dirty="0"/>
              <a:t>proceso de consulta es informal, no se dispone de procedimientos estandarizados para identificar las demandas, se carece de utilización de estrategias de inteligencia de cooperación, y falta proactividad en la proposición de la cooperación</a:t>
            </a:r>
            <a:r>
              <a:rPr lang="es-ES" sz="2400" dirty="0" smtClean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986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2818" y="228871"/>
            <a:ext cx="1201016" cy="542591"/>
          </a:xfrm>
          <a:prstGeom prst="rect">
            <a:avLst/>
          </a:prstGeom>
        </p:spPr>
      </p:pic>
      <p:pic>
        <p:nvPicPr>
          <p:cNvPr id="5" name="Imagen 4" descr="C:\Users\pzuniga\Downloads\f2f91c94-4a51-4a3b-80d1-2734a0597ffe_encabezado_para_papeleria_ct (1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00" b="50820"/>
          <a:stretch/>
        </p:blipFill>
        <p:spPr bwMode="auto">
          <a:xfrm>
            <a:off x="486028" y="279186"/>
            <a:ext cx="1973707" cy="580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59536"/>
            <a:ext cx="7886700" cy="1216152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/>
              <a:t>¿Cuáles son los criterios, insumos y/o procedimientos que utilizamos para la selección de las demandas de cooperación técnica</a:t>
            </a:r>
            <a:r>
              <a:rPr lang="es-ES" sz="2800" b="1" dirty="0" smtClean="0"/>
              <a:t>?</a:t>
            </a:r>
            <a:endParaRPr lang="es-ES" sz="28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56032" y="2656039"/>
            <a:ext cx="8637802" cy="3479586"/>
          </a:xfrm>
        </p:spPr>
        <p:txBody>
          <a:bodyPr>
            <a:noAutofit/>
          </a:bodyPr>
          <a:lstStyle/>
          <a:p>
            <a:pPr algn="just"/>
            <a:r>
              <a:rPr lang="es-ES" dirty="0" smtClean="0"/>
              <a:t>Que </a:t>
            </a:r>
            <a:r>
              <a:rPr lang="es-ES" dirty="0"/>
              <a:t>responda a una necesidad estratégica del país, deseablemente que faciliten el apalancamiento de recursos externos, el posicionamiento y la visibilidad institucional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Que </a:t>
            </a:r>
            <a:r>
              <a:rPr lang="es-ES" dirty="0"/>
              <a:t>favorezca la vinculación con socios y la generación de </a:t>
            </a:r>
            <a:r>
              <a:rPr lang="es-ES" dirty="0" smtClean="0"/>
              <a:t>alianzas.</a:t>
            </a:r>
          </a:p>
          <a:p>
            <a:pPr algn="just"/>
            <a:r>
              <a:rPr lang="es-ES" dirty="0" smtClean="0"/>
              <a:t>Alineación </a:t>
            </a:r>
            <a:r>
              <a:rPr lang="es-ES" dirty="0"/>
              <a:t>con el PMP y programas, capacidad del IICA para dar respuesta oportuna en tiempo y forma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562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2818" y="228871"/>
            <a:ext cx="1201016" cy="542591"/>
          </a:xfrm>
          <a:prstGeom prst="rect">
            <a:avLst/>
          </a:prstGeom>
        </p:spPr>
      </p:pic>
      <p:pic>
        <p:nvPicPr>
          <p:cNvPr id="5" name="Imagen 4" descr="C:\Users\pzuniga\Downloads\f2f91c94-4a51-4a3b-80d1-2734a0597ffe_encabezado_para_papeleria_ct (1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00" b="50820"/>
          <a:stretch/>
        </p:blipFill>
        <p:spPr bwMode="auto">
          <a:xfrm>
            <a:off x="486028" y="279186"/>
            <a:ext cx="1973707" cy="580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59536"/>
            <a:ext cx="7886700" cy="740664"/>
          </a:xfrm>
        </p:spPr>
        <p:txBody>
          <a:bodyPr>
            <a:noAutofit/>
          </a:bodyPr>
          <a:lstStyle/>
          <a:p>
            <a:pPr algn="ctr"/>
            <a:r>
              <a:rPr lang="es-ES" sz="2400" b="1" dirty="0"/>
              <a:t>¿Cómo construir estrategias de cooperación técnica nacional y regional que involucren a las Oficinas, DCT y </a:t>
            </a:r>
            <a:r>
              <a:rPr lang="es-ES" sz="2400" b="1" dirty="0" smtClean="0"/>
              <a:t>GP?</a:t>
            </a:r>
            <a:endParaRPr lang="es-ES" sz="24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56032" y="1759926"/>
            <a:ext cx="8637802" cy="4823754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/>
              <a:t>Generar </a:t>
            </a:r>
            <a:r>
              <a:rPr lang="es-ES" sz="2400" dirty="0"/>
              <a:t>acciones de CT </a:t>
            </a:r>
            <a:r>
              <a:rPr lang="es-ES" sz="2400" dirty="0" smtClean="0"/>
              <a:t>que permitan </a:t>
            </a:r>
            <a:r>
              <a:rPr lang="es-ES" sz="2400" dirty="0"/>
              <a:t>la articulación los esfuerzos </a:t>
            </a:r>
            <a:r>
              <a:rPr lang="es-ES" sz="2400" dirty="0" smtClean="0"/>
              <a:t>multidisciplinarios, </a:t>
            </a:r>
            <a:r>
              <a:rPr lang="es-ES" sz="2400" dirty="0"/>
              <a:t>mostrar resultados concretos, </a:t>
            </a:r>
            <a:r>
              <a:rPr lang="es-ES" sz="2400" dirty="0" smtClean="0"/>
              <a:t>mejorar visibilidad, conseguir recursos y fortalecer </a:t>
            </a:r>
            <a:r>
              <a:rPr lang="es-ES" sz="2400" dirty="0"/>
              <a:t>el trabajo en </a:t>
            </a:r>
            <a:r>
              <a:rPr lang="es-ES" sz="2400" dirty="0" smtClean="0"/>
              <a:t>equipo; </a:t>
            </a:r>
            <a:r>
              <a:rPr lang="es-ES" sz="2400" dirty="0"/>
              <a:t>permitiendo </a:t>
            </a:r>
            <a:r>
              <a:rPr lang="es-ES" sz="2400" dirty="0" smtClean="0"/>
              <a:t>al </a:t>
            </a:r>
            <a:r>
              <a:rPr lang="es-ES" sz="2400" dirty="0"/>
              <a:t>IICA </a:t>
            </a:r>
            <a:r>
              <a:rPr lang="es-ES" sz="2400" dirty="0" smtClean="0"/>
              <a:t>destacar </a:t>
            </a:r>
            <a:r>
              <a:rPr lang="es-ES" sz="2400" dirty="0"/>
              <a:t>por el valor agregado de sus propuestas. </a:t>
            </a:r>
            <a:endParaRPr lang="es-ES" sz="2400" dirty="0" smtClean="0"/>
          </a:p>
          <a:p>
            <a:pPr algn="just"/>
            <a:r>
              <a:rPr lang="es-ES" sz="2400" dirty="0" smtClean="0"/>
              <a:t>Construir </a:t>
            </a:r>
            <a:r>
              <a:rPr lang="es-ES" sz="2400" dirty="0"/>
              <a:t>procesos de planificación estratégica participativa que refuercen </a:t>
            </a:r>
            <a:r>
              <a:rPr lang="es-ES" sz="2400" dirty="0" smtClean="0"/>
              <a:t>el </a:t>
            </a:r>
            <a:r>
              <a:rPr lang="es-ES" sz="2400" dirty="0"/>
              <a:t>modelo de </a:t>
            </a:r>
            <a:r>
              <a:rPr lang="es-ES" sz="2400" dirty="0" smtClean="0"/>
              <a:t>CT, </a:t>
            </a:r>
            <a:r>
              <a:rPr lang="es-ES" sz="2400" dirty="0"/>
              <a:t>implementando un trabajo con mayor coordinación, en espacios de diálogo y planificación </a:t>
            </a:r>
            <a:r>
              <a:rPr lang="es-ES" sz="2400" dirty="0" smtClean="0"/>
              <a:t>conjunta; </a:t>
            </a:r>
            <a:r>
              <a:rPr lang="es-ES" sz="2400" dirty="0"/>
              <a:t>con priorización y asignación de recursos y roles adecuados, no fragmentados, en función de la disponibilidad de tiempo, y proyectos </a:t>
            </a:r>
            <a:r>
              <a:rPr lang="es-ES" sz="2400" dirty="0" smtClean="0"/>
              <a:t>comunes (regionales o </a:t>
            </a:r>
            <a:r>
              <a:rPr lang="es-ES" sz="2400" dirty="0" err="1" smtClean="0"/>
              <a:t>multipaís</a:t>
            </a:r>
            <a:r>
              <a:rPr lang="es-ES" sz="2400" dirty="0" smtClean="0"/>
              <a:t>)</a:t>
            </a:r>
          </a:p>
          <a:p>
            <a:pPr algn="just"/>
            <a:r>
              <a:rPr lang="es-ES" sz="2400" dirty="0" smtClean="0"/>
              <a:t>Mayor </a:t>
            </a:r>
            <a:r>
              <a:rPr lang="es-ES" sz="2400" dirty="0"/>
              <a:t>acercamiento y conocimiento de los instrumentos y oferta de la CT (Sede y </a:t>
            </a:r>
            <a:r>
              <a:rPr lang="es-ES" sz="2400" dirty="0" smtClean="0"/>
              <a:t>países) </a:t>
            </a:r>
            <a:r>
              <a:rPr lang="es-ES" sz="2400" dirty="0"/>
              <a:t>por medio de intercambios, mapeos, publicaciones, </a:t>
            </a:r>
            <a:r>
              <a:rPr lang="es-ES" sz="2400" dirty="0" smtClean="0"/>
              <a:t>plataformas y </a:t>
            </a:r>
            <a:r>
              <a:rPr lang="es-ES" sz="2400" dirty="0"/>
              <a:t>reuniones </a:t>
            </a:r>
            <a:r>
              <a:rPr lang="es-ES" sz="2400" dirty="0" smtClean="0"/>
              <a:t>virtuales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9132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2818" y="228871"/>
            <a:ext cx="1201016" cy="542591"/>
          </a:xfrm>
          <a:prstGeom prst="rect">
            <a:avLst/>
          </a:prstGeom>
        </p:spPr>
      </p:pic>
      <p:pic>
        <p:nvPicPr>
          <p:cNvPr id="5" name="Imagen 4" descr="C:\Users\pzuniga\Downloads\f2f91c94-4a51-4a3b-80d1-2734a0597ffe_encabezado_para_papeleria_ct (1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00" b="50820"/>
          <a:stretch/>
        </p:blipFill>
        <p:spPr bwMode="auto">
          <a:xfrm>
            <a:off x="486028" y="279186"/>
            <a:ext cx="1973707" cy="580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859536"/>
            <a:ext cx="7886700" cy="988464"/>
          </a:xfrm>
        </p:spPr>
        <p:txBody>
          <a:bodyPr>
            <a:noAutofit/>
          </a:bodyPr>
          <a:lstStyle/>
          <a:p>
            <a:pPr algn="ctr"/>
            <a:r>
              <a:rPr lang="es-ES" sz="2400" b="1" dirty="0"/>
              <a:t>¿Cómo logramos que la estrategia de cooperación técnica sea dinámica, integradora, flexible y articulada a la demanda de los países y la oferta de CT del PMP</a:t>
            </a:r>
            <a:r>
              <a:rPr lang="es-ES" sz="2400" b="1" dirty="0" smtClean="0"/>
              <a:t>?</a:t>
            </a:r>
            <a:endParaRPr lang="es-ES" sz="24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56032" y="2276856"/>
            <a:ext cx="8637802" cy="4306824"/>
          </a:xfrm>
        </p:spPr>
        <p:txBody>
          <a:bodyPr>
            <a:noAutofit/>
          </a:bodyPr>
          <a:lstStyle/>
          <a:p>
            <a:pPr algn="just"/>
            <a:r>
              <a:rPr lang="es-ES" sz="2000" dirty="0" smtClean="0"/>
              <a:t>Identificando </a:t>
            </a:r>
            <a:r>
              <a:rPr lang="es-ES" sz="2000" dirty="0"/>
              <a:t>las demandas estratégicas de cooperación de los </a:t>
            </a:r>
            <a:r>
              <a:rPr lang="es-ES" sz="2000" dirty="0" smtClean="0"/>
              <a:t>países.</a:t>
            </a:r>
          </a:p>
          <a:p>
            <a:pPr algn="just"/>
            <a:r>
              <a:rPr lang="es-ES" sz="2000" dirty="0" smtClean="0"/>
              <a:t>Diseñando </a:t>
            </a:r>
            <a:r>
              <a:rPr lang="es-ES" sz="2000" dirty="0"/>
              <a:t>una estrategia colaborativa a corto, medio y largo plazo que incorpore soluciones innovadoras, enfocadas </a:t>
            </a:r>
            <a:r>
              <a:rPr lang="es-ES" sz="2000" dirty="0" smtClean="0"/>
              <a:t>mediante </a:t>
            </a:r>
            <a:r>
              <a:rPr lang="es-ES" sz="2000" dirty="0"/>
              <a:t>la acción conjunta entre las oficinas y la sede central que esté alineado a los objetivos estratégicos institucionales (PMP</a:t>
            </a:r>
            <a:r>
              <a:rPr lang="es-ES" sz="2000" dirty="0" smtClean="0"/>
              <a:t>).</a:t>
            </a:r>
          </a:p>
          <a:p>
            <a:pPr algn="just"/>
            <a:r>
              <a:rPr lang="es-ES" sz="2000" dirty="0" smtClean="0"/>
              <a:t>Desarrollando </a:t>
            </a:r>
            <a:r>
              <a:rPr lang="es-ES" sz="2000" dirty="0"/>
              <a:t>mecanismos, instrumentos, proyectos que incentiven la integración de los equipos </a:t>
            </a:r>
            <a:r>
              <a:rPr lang="es-ES" sz="2000" smtClean="0"/>
              <a:t>CT.</a:t>
            </a:r>
          </a:p>
          <a:p>
            <a:pPr algn="just"/>
            <a:r>
              <a:rPr lang="es-ES" sz="2000" smtClean="0"/>
              <a:t>Diseño </a:t>
            </a:r>
            <a:r>
              <a:rPr lang="es-ES" sz="2000" dirty="0"/>
              <a:t>y ejecución de iniciativas de cooperación con responsabilidad compartida entre los </a:t>
            </a:r>
            <a:r>
              <a:rPr lang="es-ES" sz="2000" dirty="0" smtClean="0"/>
              <a:t>involucrados.</a:t>
            </a:r>
          </a:p>
          <a:p>
            <a:pPr algn="just"/>
            <a:r>
              <a:rPr lang="es-ES" sz="2000" dirty="0" smtClean="0"/>
              <a:t>Fortaleciendo </a:t>
            </a:r>
            <a:r>
              <a:rPr lang="es-ES" sz="2000" dirty="0"/>
              <a:t>las capacidades de los colaboradores y mejorando la comunicación </a:t>
            </a:r>
            <a:r>
              <a:rPr lang="es-ES" sz="2000" dirty="0" smtClean="0"/>
              <a:t>interna.</a:t>
            </a:r>
          </a:p>
          <a:p>
            <a:pPr algn="just"/>
            <a:r>
              <a:rPr lang="es-ES" sz="2000" dirty="0" smtClean="0"/>
              <a:t>Estableciendo </a:t>
            </a:r>
            <a:r>
              <a:rPr lang="es-ES" sz="2000" dirty="0"/>
              <a:t>alianzas estratégicas funcionales con responsabilidades </a:t>
            </a:r>
            <a:r>
              <a:rPr lang="es-ES" sz="2000" dirty="0" smtClean="0"/>
              <a:t>compartida.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19859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37225</TotalTime>
  <Words>753</Words>
  <Application>Microsoft Office PowerPoint</Application>
  <PresentationFormat>Presentación en pantalla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2_Tema de Office</vt:lpstr>
      <vt:lpstr>Presentación de PowerPoint</vt:lpstr>
      <vt:lpstr>¿Cuáles son los tres principales factores que limitan la efectividad de la cooperación técnica?</vt:lpstr>
      <vt:lpstr>¿Cuáles son los tres principales factores que limitan la efectividad de la cooperación técnica?</vt:lpstr>
      <vt:lpstr>¿Qué procedimientos utilizamos para identificar las demandas de cooperación técnica verdaderamente estratégicas en los países y regiones?</vt:lpstr>
      <vt:lpstr>¿Cuáles son los criterios, insumos y/o procedimientos que utilizamos para la selección de las demandas de cooperación técnica?</vt:lpstr>
      <vt:lpstr>¿Cómo construir estrategias de cooperación técnica nacional y regional que involucren a las Oficinas, DCT y GP?</vt:lpstr>
      <vt:lpstr>¿Cómo logramos que la estrategia de cooperación técnica sea dinámica, integradora, flexible y articulada a la demanda de los países y la oferta de CT del PMP?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Jonathan Castro</dc:creator>
  <cp:lastModifiedBy>Erick Quiros</cp:lastModifiedBy>
  <cp:revision>211</cp:revision>
  <cp:lastPrinted>2018-11-28T19:54:41Z</cp:lastPrinted>
  <dcterms:created xsi:type="dcterms:W3CDTF">2018-05-14T21:28:59Z</dcterms:created>
  <dcterms:modified xsi:type="dcterms:W3CDTF">2019-08-08T06:31:42Z</dcterms:modified>
</cp:coreProperties>
</file>